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charts/chart1.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2.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charts/chart3.xml" ContentType="application/vnd.openxmlformats-officedocument.drawingml.chart+xml"/>
  <Override PartName="/ppt/charts/chart4.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charts/chart5.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6.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charts/chart7.xml" ContentType="application/vnd.openxmlformats-officedocument.drawingml.chart+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bar"/>
        <c:grouping val="clustered"/>
        <c:varyColors val="0"/>
        <c:ser>
          <c:idx val="0"/>
          <c:order val="0"/>
          <c:tx>
            <c:strRef>
              <c:f>Sheet1!$B$1</c:f>
              <c:strCache>
                <c:ptCount val="1"/>
                <c:pt idx="0">
                  <c:v>CHF Mio</c:v>
                </c:pt>
              </c:strCache>
            </c:strRef>
          </c:tx>
          <c:spPr>
            <a:solidFill>
              <a:srgbClr val="5D603E"/>
            </a:solidFill>
            <a:effectLst/>
          </c:spPr>
          <c:invertIfNegative val="0"/>
          <c:dLbls>
            <c:numFmt formatCode="0.00" sourceLinked="0"/>
            <c:txPr>
              <a:bodyPr/>
              <a:lstStyle/>
              <a:p>
                <a:pPr>
                  <a:defRPr b="0" i="0" strike="noStrike" sz="1000" u="none">
                    <a:solidFill>
                      <a:srgbClr val="1F261A"/>
                    </a:solidFill>
                    <a:latin typeface="Arial"/>
                  </a:defRPr>
                </a:pPr>
              </a:p>
            </c:txPr>
            <c:showLegendKey val="0"/>
            <c:showVal val="1"/>
            <c:showCatName val="0"/>
            <c:showSerName val="0"/>
            <c:showPercent val="0"/>
            <c:showBubbleSize val="0"/>
            <c:showLeaderLines val="0"/>
          </c:dLbls>
          <c:cat>
            <c:multiLvlStrRef>
              <c:f>Sheet1!$A$2:$A$7</c:f>
              <c:multiLvlStrCache>
                <c:ptCount val="6"/>
                <c:lvl>
                  <c:pt idx="0">
                    <c:v>Gebäude</c:v>
                  </c:pt>
                  <c:pt idx="1">
                    <c:v>Baunebenkosten inkl. QP</c:v>
                  </c:pt>
                  <c:pt idx="2">
                    <c:v>Generalplaner</c:v>
                  </c:pt>
                  <c:pt idx="3">
                    <c:v>Baumanagement TU</c:v>
                  </c:pt>
                  <c:pt idx="4">
                    <c:v>Umgebung</c:v>
                  </c:pt>
                  <c:pt idx="5">
                    <c:v>Vorbereitung</c:v>
                  </c:pt>
                </c:lvl>
              </c:multiLvlStrCache>
            </c:multiLvlStrRef>
          </c:cat>
          <c:val>
            <c:numRef>
              <c:f>Sheet1!$B$2:$B$7</c:f>
              <c:numCache>
                <c:formatCode>General</c:formatCode>
                <c:ptCount val="6"/>
                <c:pt idx="0">
                  <c:v>26.19</c:v>
                </c:pt>
                <c:pt idx="1">
                  <c:v>1.7</c:v>
                </c:pt>
                <c:pt idx="2">
                  <c:v>1.36</c:v>
                </c:pt>
                <c:pt idx="3">
                  <c:v>0.86</c:v>
                </c:pt>
                <c:pt idx="4">
                  <c:v>0.85</c:v>
                </c:pt>
                <c:pt idx="5">
                  <c:v>0.65</c:v>
                </c:pt>
              </c:numCache>
            </c:numRef>
          </c:val>
        </c:ser>
        <c:dLbls>
          <c:numFmt formatCode="0.00" sourceLinked="0"/>
          <c:txPr>
            <a:bodyPr/>
            <a:lstStyle/>
            <a:p>
              <a:pPr>
                <a:defRPr b="0" i="0" strike="noStrike" sz="1000" u="none">
                  <a:solidFill>
                    <a:srgbClr val="1F261A"/>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950" b="0" i="0" u="none" strike="noStrike">
                <a:solidFill>
                  <a:srgbClr val="68705F"/>
                </a:solidFill>
                <a:latin typeface="Arial"/>
              </a:defRPr>
            </a:pPr>
            <a:endParaRPr lang="en-US"/>
          </a:p>
        </c:txPr>
        <c:crossAx val="2094734552"/>
        <c:crosses val="autoZero"/>
        <c:auto val="1"/>
        <c:lblAlgn val="ctr"/>
        <c:noMultiLvlLbl val="1"/>
      </c:catAx>
      <c:valAx>
        <c:axId val="2094734552"/>
        <c:scaling>
          <c:orientation val="minMax"/>
          <c:max val="30"/>
          <c:min val="0"/>
        </c:scaling>
        <c:delete val="1"/>
        <c:axPos val="b"/>
        <c:majorGridlines>
          <c:spPr>
            <a:ln w="6350" cap="flat">
              <a:solidFill>
                <a:srgbClr val="DDE3C9"/>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900" b="0" i="0" u="none" strike="noStrike">
                <a:solidFill>
                  <a:srgbClr val="68705F"/>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stacked"/>
        <c:varyColors val="0"/>
        <c:ser>
          <c:idx val="0"/>
          <c:order val="0"/>
          <c:tx>
            <c:strRef>
              <c:f>Sheet1!$B$1</c:f>
              <c:strCache>
                <c:ptCount val="1"/>
                <c:pt idx="0">
                  <c:v>Land</c:v>
                </c:pt>
              </c:strCache>
            </c:strRef>
          </c:tx>
          <c:spPr>
            <a:solidFill>
              <a:srgbClr val="2E3234"/>
            </a:solidFill>
            <a:effectLst/>
          </c:spPr>
          <c:invertIfNegative val="0"/>
          <c:dLbls>
            <c:numFmt formatCode="0.00" sourceLinked="0"/>
            <c:txPr>
              <a:bodyPr/>
              <a:lstStyle/>
              <a:p>
                <a:pPr>
                  <a:defRPr b="0" i="0" strike="noStrike" sz="1000" u="none">
                    <a:solidFill>
                      <a:srgbClr val="FFFFFF"/>
                    </a:solidFill>
                    <a:latin typeface="Arial"/>
                  </a:defRPr>
                </a:pPr>
              </a:p>
            </c:txPr>
            <c:dLblPos val="ctr"/>
            <c:showLegendKey val="0"/>
            <c:showVal val="1"/>
            <c:showCatName val="0"/>
            <c:showSerName val="0"/>
            <c:showPercent val="0"/>
            <c:showBubbleSize val="0"/>
            <c:showLeaderLines val="0"/>
          </c:dLbls>
          <c:cat>
            <c:multiLvlStrRef>
              <c:f>Sheet1!$A$2:$A$2</c:f>
              <c:multiLvlStrCache>
                <c:ptCount val="1"/>
                <c:lvl>
                  <c:pt idx="0">
                    <c:v>Anlagekosten</c:v>
                  </c:pt>
                </c:lvl>
              </c:multiLvlStrCache>
            </c:multiLvlStrRef>
          </c:cat>
          <c:val>
            <c:numRef>
              <c:f>Sheet1!$B$2:$B$2</c:f>
              <c:numCache>
                <c:formatCode>General</c:formatCode>
                <c:ptCount val="1"/>
                <c:pt idx="0">
                  <c:v>4.865</c:v>
                </c:pt>
              </c:numCache>
            </c:numRef>
          </c:val>
        </c:ser>
        <c:ser>
          <c:idx val="1"/>
          <c:order val="1"/>
          <c:tx>
            <c:strRef>
              <c:f>Sheet1!$C$1</c:f>
              <c:strCache>
                <c:ptCount val="1"/>
                <c:pt idx="0">
                  <c:v>Entwicklung Skyline Properties</c:v>
                </c:pt>
              </c:strCache>
            </c:strRef>
          </c:tx>
          <c:spPr>
            <a:solidFill>
              <a:srgbClr val="5D603E"/>
            </a:solidFill>
            <a:effectLst/>
          </c:spPr>
          <c:invertIfNegative val="0"/>
          <c:dLbls>
            <c:numFmt formatCode="0.00" sourceLinked="0"/>
            <c:txPr>
              <a:bodyPr/>
              <a:lstStyle/>
              <a:p>
                <a:pPr>
                  <a:defRPr b="0" i="0" strike="noStrike" sz="1000" u="none">
                    <a:solidFill>
                      <a:srgbClr val="FFFFFF"/>
                    </a:solidFill>
                    <a:latin typeface="Arial"/>
                  </a:defRPr>
                </a:pPr>
              </a:p>
            </c:txPr>
            <c:dLblPos val="ctr"/>
            <c:showLegendKey val="0"/>
            <c:showVal val="1"/>
            <c:showCatName val="0"/>
            <c:showSerName val="0"/>
            <c:showPercent val="0"/>
            <c:showBubbleSize val="0"/>
            <c:showLeaderLines val="0"/>
          </c:dLbls>
          <c:cat>
            <c:multiLvlStrRef>
              <c:f>Sheet1!$A$2:$A$2</c:f>
              <c:multiLvlStrCache>
                <c:ptCount val="1"/>
                <c:lvl>
                  <c:pt idx="0">
                    <c:v>Anlagekosten</c:v>
                  </c:pt>
                </c:lvl>
              </c:multiLvlStrCache>
            </c:multiLvlStrRef>
          </c:cat>
          <c:val>
            <c:numRef>
              <c:f>Sheet1!$C$2:$C$2</c:f>
              <c:numCache>
                <c:formatCode>General</c:formatCode>
                <c:ptCount val="1"/>
                <c:pt idx="0">
                  <c:v>3.406</c:v>
                </c:pt>
              </c:numCache>
            </c:numRef>
          </c:val>
        </c:ser>
        <c:ser>
          <c:idx val="2"/>
          <c:order val="2"/>
          <c:tx>
            <c:strRef>
              <c:f>Sheet1!$D$1</c:f>
              <c:strCache>
                <c:ptCount val="1"/>
                <c:pt idx="0">
                  <c:v>Planung &amp; Architektur</c:v>
                </c:pt>
              </c:strCache>
            </c:strRef>
          </c:tx>
          <c:spPr>
            <a:solidFill>
              <a:srgbClr val="5A7D20"/>
            </a:solidFill>
            <a:effectLst/>
          </c:spPr>
          <c:invertIfNegative val="0"/>
          <c:dLbls>
            <c:numFmt formatCode="0.00" sourceLinked="0"/>
            <c:txPr>
              <a:bodyPr/>
              <a:lstStyle/>
              <a:p>
                <a:pPr>
                  <a:defRPr b="0" i="0" strike="noStrike" sz="1000" u="none">
                    <a:solidFill>
                      <a:srgbClr val="FFFFFF"/>
                    </a:solidFill>
                    <a:latin typeface="Arial"/>
                  </a:defRPr>
                </a:pPr>
              </a:p>
            </c:txPr>
            <c:dLblPos val="ctr"/>
            <c:showLegendKey val="0"/>
            <c:showVal val="1"/>
            <c:showCatName val="0"/>
            <c:showSerName val="0"/>
            <c:showPercent val="0"/>
            <c:showBubbleSize val="0"/>
            <c:showLeaderLines val="0"/>
          </c:dLbls>
          <c:cat>
            <c:multiLvlStrRef>
              <c:f>Sheet1!$A$2:$A$2</c:f>
              <c:multiLvlStrCache>
                <c:ptCount val="1"/>
                <c:lvl>
                  <c:pt idx="0">
                    <c:v>Anlagekosten</c:v>
                  </c:pt>
                </c:lvl>
              </c:multiLvlStrCache>
            </c:multiLvlStrRef>
          </c:cat>
          <c:val>
            <c:numRef>
              <c:f>Sheet1!$D$2:$D$2</c:f>
              <c:numCache>
                <c:formatCode>General</c:formatCode>
                <c:ptCount val="1"/>
                <c:pt idx="0">
                  <c:v>2.005</c:v>
                </c:pt>
              </c:numCache>
            </c:numRef>
          </c:val>
        </c:ser>
        <c:dLbls>
          <c:numFmt formatCode="0.00" sourceLinked="0"/>
          <c:txPr>
            <a:bodyPr/>
            <a:lstStyle/>
            <a:p>
              <a:pPr>
                <a:defRPr b="0" i="0" strike="noStrike" sz="1000" u="none">
                  <a:solidFill>
                    <a:srgbClr val="FFFFFF"/>
                  </a:solidFill>
                  <a:latin typeface="Arial"/>
                </a:defRPr>
              </a:pPr>
            </a:p>
          </c:txPr>
          <c:dLblPos val="ctr"/>
          <c:showLegendKey val="0"/>
          <c:showVal val="1"/>
          <c:showCatName val="0"/>
          <c:showSerName val="0"/>
          <c:showPercent val="0"/>
          <c:showBubbleSize val="0"/>
          <c:showLeaderLines val="0"/>
        </c:dLbls>
        <c:gapWidth val="50"/>
        <c:overlap val="100"/>
        <c:axId val="2094734554"/>
        <c:axId val="2094734552"/>
        <c:axId val="2094734556"/>
      </c:barChart>
      <c:catAx>
        <c:axId val="2094734554"/>
        <c:scaling>
          <c:orientation val="minMax"/>
        </c:scaling>
        <c:delete val="1"/>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68705F"/>
                </a:solidFill>
                <a:latin typeface="Arial"/>
              </a:defRPr>
            </a:pPr>
            <a:endParaRPr lang="en-US"/>
          </a:p>
        </c:txPr>
        <c:crossAx val="2094734552"/>
        <c:crosses val="autoZero"/>
        <c:auto val="1"/>
        <c:lblAlgn val="ctr"/>
        <c:noMultiLvlLbl val="1"/>
      </c:catAx>
      <c:valAx>
        <c:axId val="2094734552"/>
        <c:scaling>
          <c:orientation val="minMax"/>
          <c:max val="11"/>
        </c:scaling>
        <c:delete val="1"/>
        <c:axPos val="l"/>
        <c:majorGridlines>
          <c:spPr>
            <a:ln w="6350" cap="flat">
              <a:solidFill>
                <a:srgbClr val="DDE3C9"/>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68705F"/>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solidFill>
                <a:srgbClr val="68705F"/>
              </a:solidFill>
              <a:latin typeface="Arial"/>
              <a:cs typeface="Arial"/>
            </a:defRPr>
          </a:pPr>
          <a:endParaRPr lang="en-US"/>
        </a:p>
      </c:txPr>
    </c:legend>
    <c:plotVisOnly val="1"/>
    <c:dispBlanksAs val="span"/>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400" b="0" i="0" u="none" strike="noStrike">
                <a:solidFill>
                  <a:srgbClr val="1F261A"/>
                </a:solidFill>
                <a:latin typeface="Georgia"/>
              </a:defRPr>
            </a:pPr>
            <a:r>
              <a:rPr sz="1400" b="0" i="0" u="none" strike="noStrike">
                <a:solidFill>
                  <a:srgbClr val="1F261A"/>
                </a:solidFill>
                <a:latin typeface="Georgia"/>
              </a:rPr>
              <a:t>Heute</a:t>
            </a:r>
          </a:p>
        </c:rich>
      </c:tx>
      <c:layout/>
      <c:overlay val="0"/>
    </c:title>
    <c:autoTitleDeleted val="0"/>
    <c:plotArea>
      <c:layout/>
      <c:doughnutChart>
        <c:varyColors val="1"/>
        <c:ser>
          <c:idx val="0"/>
          <c:order val="0"/>
          <c:tx>
            <c:strRef>
              <c:f>Sheet1!$B$1</c:f>
              <c:strCache>
                <c:ptCount val="1"/>
                <c:pt idx="0">
                  <c:v>heute</c:v>
                </c:pt>
              </c:strCache>
            </c:strRef>
          </c:tx>
          <c:spPr>
            <a:solidFill>
              <a:schemeClr val="accent1"/>
            </a:solidFill>
            <a:ln w="9525" cap="flat">
              <a:solidFill>
                <a:srgbClr val="F9F9F9"/>
              </a:solidFill>
              <a:prstDash val="solid"/>
              <a:round/>
            </a:ln>
            <a:effectLst/>
          </c:spPr>
          <c:dPt>
            <c:idx val="0"/>
            <c:bubble3D val="0"/>
            <c:spPr>
              <a:solidFill>
                <a:srgbClr val="2E3234"/>
              </a:solidFill>
              <a:effectLst/>
            </c:spPr>
          </c:dPt>
          <c:dPt>
            <c:idx val="1"/>
            <c:bubble3D val="0"/>
            <c:spPr>
              <a:solidFill>
                <a:srgbClr val="8A5A33"/>
              </a:solidFill>
              <a:effectLst/>
            </c:spPr>
          </c:dPt>
          <c:dPt>
            <c:idx val="2"/>
            <c:bubble3D val="0"/>
            <c:spPr>
              <a:solidFill>
                <a:srgbClr val="B3B88A"/>
              </a:solidFill>
              <a:effectLst/>
            </c:spPr>
          </c:dPt>
          <c:dPt>
            <c:idx val="3"/>
            <c:bubble3D val="0"/>
            <c:spPr>
              <a:solidFill>
                <a:srgbClr val="5A7D20"/>
              </a:solidFill>
              <a:effectLst/>
            </c:spPr>
          </c:dPt>
          <c:dLbls>
            <c:dLbl>
              <c:idx val="0"/>
              <c:numFmt formatCode="0%" sourceLinked="0"/>
              <c:spPr/>
              <c:txPr>
                <a:bodyPr/>
                <a:lstStyle/>
                <a:p>
                  <a:pPr>
                    <a:defRPr sz="900" b="0" i="0" u="none" strike="noStrike">
                      <a:solidFill>
                        <a:srgbClr val="FFFFFF"/>
                      </a:solidFill>
                      <a:latin typeface="Arial"/>
                    </a:defRPr>
                  </a:pPr>
                </a:p>
              </c:txPr>
              <c:showLegendKey val="0"/>
              <c:showVal val="0"/>
              <c:showCatName val="0"/>
              <c:showSerName val="0"/>
              <c:showPercent val="1"/>
              <c:showBubbleSize val="0"/>
            </c:dLbl>
            <c:dLbl>
              <c:idx val="1"/>
              <c:numFmt formatCode="0%" sourceLinked="0"/>
              <c:spPr/>
              <c:txPr>
                <a:bodyPr/>
                <a:lstStyle/>
                <a:p>
                  <a:pPr>
                    <a:defRPr sz="900" b="0" i="0" u="none" strike="noStrike">
                      <a:solidFill>
                        <a:srgbClr val="FFFFFF"/>
                      </a:solidFill>
                      <a:latin typeface="Arial"/>
                    </a:defRPr>
                  </a:pPr>
                </a:p>
              </c:txPr>
              <c:showLegendKey val="0"/>
              <c:showVal val="0"/>
              <c:showCatName val="0"/>
              <c:showSerName val="0"/>
              <c:showPercent val="1"/>
              <c:showBubbleSize val="0"/>
            </c:dLbl>
            <c:dLbl>
              <c:idx val="2"/>
              <c:numFmt formatCode="0%" sourceLinked="0"/>
              <c:spPr/>
              <c:txPr>
                <a:bodyPr/>
                <a:lstStyle/>
                <a:p>
                  <a:pPr>
                    <a:defRPr sz="900" b="0" i="0" u="none" strike="noStrike">
                      <a:solidFill>
                        <a:srgbClr val="FFFFFF"/>
                      </a:solidFill>
                      <a:latin typeface="Arial"/>
                    </a:defRPr>
                  </a:pPr>
                </a:p>
              </c:txPr>
              <c:showLegendKey val="0"/>
              <c:showVal val="0"/>
              <c:showCatName val="0"/>
              <c:showSerName val="0"/>
              <c:showPercent val="1"/>
              <c:showBubbleSize val="0"/>
            </c:dLbl>
            <c:dLbl>
              <c:idx val="3"/>
              <c:numFmt formatCode="0%" sourceLinked="0"/>
              <c:spPr/>
              <c:txPr>
                <a:bodyPr/>
                <a:lstStyle/>
                <a:p>
                  <a:pPr>
                    <a:defRPr sz="900" b="0" i="0" u="none" strike="noStrike">
                      <a:solidFill>
                        <a:srgbClr val="FFFFFF"/>
                      </a:solidFill>
                      <a:latin typeface="Arial"/>
                    </a:defRPr>
                  </a:pPr>
                </a:p>
              </c:txPr>
              <c:showLegendKey val="0"/>
              <c:showVal val="0"/>
              <c:showCatName val="0"/>
              <c:showSerName val="0"/>
              <c:showPercent val="1"/>
              <c:showBubbleSize val="0"/>
            </c:dLbl>
            <c:numFmt formatCode="0%"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Sheet1!$A$2:$A$5</c:f>
              <c:strCache>
                <c:ptCount val="4"/>
                <c:pt idx="0">
                  <c:v>Kaufpreisschuld Keller (offen)</c:v>
                </c:pt>
                <c:pt idx="1">
                  <c:v>Darlehen Skyline Properties</c:v>
                </c:pt>
                <c:pt idx="2">
                  <c:v>Darlehen Urbanstreet Development</c:v>
                </c:pt>
                <c:pt idx="3">
                  <c:v>Eigenkapital</c:v>
                </c:pt>
              </c:strCache>
            </c:strRef>
          </c:cat>
          <c:val>
            <c:numRef>
              <c:f>Sheet1!$B$2:$B$5</c:f>
              <c:numCache>
                <c:ptCount val="4"/>
                <c:pt idx="0">
                  <c:v>4.86</c:v>
                </c:pt>
                <c:pt idx="1">
                  <c:v>3.41</c:v>
                </c:pt>
                <c:pt idx="2">
                  <c:v>1.96</c:v>
                </c:pt>
                <c:pt idx="3">
                  <c:v>0.1</c:v>
                </c:pt>
              </c:numCache>
            </c:numRef>
          </c:val>
        </c:ser>
        <c:firstSliceAng val="0"/>
        <c:holeSize val="55"/>
      </c:doughnutChart>
      <c:spPr>
        <a:noFill/>
        <a:ln>
          <a:noFill/>
        </a:ln>
        <a:effectLst/>
      </c:spPr>
    </c:plotArea>
    <c:legend>
      <c:legendPos val="b"/>
      <c:overlay val="0"/>
      <c:txPr>
        <a:bodyPr/>
        <a:lstStyle/>
        <a:p>
          <a:pPr>
            <a:defRPr sz="900">
              <a:solidFill>
                <a:srgbClr val="68705F"/>
              </a:solidFill>
              <a:latin typeface="Arial"/>
              <a:cs typeface="Arial"/>
            </a:defRPr>
          </a:pPr>
          <a:endParaRPr lang="en-US"/>
        </a:p>
      </c:txPr>
    </c:legend>
    <c:plotVisOnly val="1"/>
    <c:dispBlanksAs val="span"/>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400" b="0" i="0" u="none" strike="noStrike">
                <a:solidFill>
                  <a:srgbClr val="1F261A"/>
                </a:solidFill>
                <a:latin typeface="Georgia"/>
              </a:defRPr>
            </a:pPr>
            <a:r>
              <a:rPr sz="1400" b="0" i="0" u="none" strike="noStrike">
                <a:solidFill>
                  <a:srgbClr val="1F261A"/>
                </a:solidFill>
                <a:latin typeface="Georgia"/>
              </a:rPr>
              <a:t>Nach Kapitalerhöhung und Landkredit</a:t>
            </a:r>
          </a:p>
        </c:rich>
      </c:tx>
      <c:layout/>
      <c:overlay val="0"/>
    </c:title>
    <c:autoTitleDeleted val="0"/>
    <c:plotArea>
      <c:layout/>
      <c:doughnutChart>
        <c:varyColors val="1"/>
        <c:ser>
          <c:idx val="0"/>
          <c:order val="0"/>
          <c:tx>
            <c:strRef>
              <c:f>Sheet1!$B$1</c:f>
              <c:strCache>
                <c:ptCount val="1"/>
                <c:pt idx="0">
                  <c:v>nach Wandlung</c:v>
                </c:pt>
              </c:strCache>
            </c:strRef>
          </c:tx>
          <c:spPr>
            <a:solidFill>
              <a:schemeClr val="accent1"/>
            </a:solidFill>
            <a:ln w="9525" cap="flat">
              <a:solidFill>
                <a:srgbClr val="F9F9F9"/>
              </a:solidFill>
              <a:prstDash val="solid"/>
              <a:round/>
            </a:ln>
            <a:effectLst/>
          </c:spPr>
          <c:dPt>
            <c:idx val="0"/>
            <c:bubble3D val="0"/>
            <c:spPr>
              <a:solidFill>
                <a:srgbClr val="5D603E"/>
              </a:solidFill>
              <a:effectLst/>
            </c:spPr>
          </c:dPt>
          <c:dPt>
            <c:idx val="1"/>
            <c:bubble3D val="0"/>
            <c:spPr>
              <a:solidFill>
                <a:srgbClr val="5A7D20"/>
              </a:solidFill>
              <a:effectLst/>
            </c:spPr>
          </c:dPt>
          <c:dLbls>
            <c:dLbl>
              <c:idx val="0"/>
              <c:numFmt formatCode="0%" sourceLinked="0"/>
              <c:spPr/>
              <c:txPr>
                <a:bodyPr/>
                <a:lstStyle/>
                <a:p>
                  <a:pPr>
                    <a:defRPr sz="900" b="0" i="0" u="none" strike="noStrike">
                      <a:solidFill>
                        <a:srgbClr val="FFFFFF"/>
                      </a:solidFill>
                      <a:latin typeface="Arial"/>
                    </a:defRPr>
                  </a:pPr>
                </a:p>
              </c:txPr>
              <c:showLegendKey val="0"/>
              <c:showVal val="0"/>
              <c:showCatName val="0"/>
              <c:showSerName val="0"/>
              <c:showPercent val="1"/>
              <c:showBubbleSize val="0"/>
            </c:dLbl>
            <c:dLbl>
              <c:idx val="1"/>
              <c:numFmt formatCode="0%" sourceLinked="0"/>
              <c:spPr/>
              <c:txPr>
                <a:bodyPr/>
                <a:lstStyle/>
                <a:p>
                  <a:pPr>
                    <a:defRPr sz="900" b="0" i="0" u="none" strike="noStrike">
                      <a:solidFill>
                        <a:srgbClr val="FFFFFF"/>
                      </a:solidFill>
                      <a:latin typeface="Arial"/>
                    </a:defRPr>
                  </a:pPr>
                </a:p>
              </c:txPr>
              <c:showLegendKey val="0"/>
              <c:showVal val="0"/>
              <c:showCatName val="0"/>
              <c:showSerName val="0"/>
              <c:showPercent val="1"/>
              <c:showBubbleSize val="0"/>
            </c:dLbl>
            <c:numFmt formatCode="0%"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Sheet1!$A$2:$A$3</c:f>
              <c:strCache>
                <c:ptCount val="2"/>
                <c:pt idx="0">
                  <c:v>Hypothek Bank (neu)</c:v>
                </c:pt>
                <c:pt idx="1">
                  <c:v>Eigenkapital nach Wandlung</c:v>
                </c:pt>
              </c:strCache>
            </c:strRef>
          </c:cat>
          <c:val>
            <c:numRef>
              <c:f>Sheet1!$B$2:$B$3</c:f>
              <c:numCache>
                <c:ptCount val="2"/>
                <c:pt idx="0">
                  <c:v>5</c:v>
                </c:pt>
                <c:pt idx="1">
                  <c:v>5.47</c:v>
                </c:pt>
              </c:numCache>
            </c:numRef>
          </c:val>
        </c:ser>
        <c:firstSliceAng val="0"/>
        <c:holeSize val="55"/>
      </c:doughnutChart>
      <c:spPr>
        <a:noFill/>
        <a:ln>
          <a:noFill/>
        </a:ln>
        <a:effectLst/>
      </c:spPr>
    </c:plotArea>
    <c:legend>
      <c:legendPos val="b"/>
      <c:overlay val="0"/>
      <c:txPr>
        <a:bodyPr/>
        <a:lstStyle/>
        <a:p>
          <a:pPr>
            <a:defRPr sz="900">
              <a:solidFill>
                <a:srgbClr val="68705F"/>
              </a:solidFill>
              <a:latin typeface="Arial"/>
              <a:cs typeface="Arial"/>
            </a:defRPr>
          </a:pPr>
          <a:endParaRPr lang="en-US"/>
        </a:p>
      </c:txPr>
    </c:legend>
    <c:plotVisOnly val="1"/>
    <c:dispBlanksAs val="span"/>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CHF/m²</c:v>
                </c:pt>
              </c:strCache>
            </c:strRef>
          </c:tx>
          <c:spPr>
            <a:solidFill>
              <a:srgbClr val="2E3234"/>
            </a:solidFill>
            <a:effectLst/>
          </c:spPr>
          <c:invertIfNegative val="0"/>
          <c:dLbls>
            <c:numFmt formatCode="#,##0" sourceLinked="0"/>
            <c:txPr>
              <a:bodyPr/>
              <a:lstStyle/>
              <a:p>
                <a:pPr>
                  <a:defRPr b="0" i="0" strike="noStrike" sz="1000" u="none">
                    <a:solidFill>
                      <a:srgbClr val="1F261A"/>
                    </a:solidFill>
                    <a:latin typeface="Arial"/>
                  </a:defRPr>
                </a:pPr>
              </a:p>
            </c:txPr>
            <c:showLegendKey val="0"/>
            <c:showVal val="1"/>
            <c:showCatName val="0"/>
            <c:showSerName val="0"/>
            <c:showPercent val="0"/>
            <c:showBubbleSize val="0"/>
            <c:showLeaderLines val="0"/>
          </c:dLbls>
          <c:dPt>
            <c:idx val="0"/>
            <c:invertIfNegative val="0"/>
            <c:bubble3D val="0"/>
            <c:spPr>
              <a:solidFill>
                <a:srgbClr val="2E3234"/>
              </a:solidFill>
              <a:effectLst/>
            </c:spPr>
          </c:dPt>
          <c:dPt>
            <c:idx val="1"/>
            <c:invertIfNegative val="0"/>
            <c:bubble3D val="0"/>
            <c:spPr>
              <a:solidFill>
                <a:srgbClr val="8B9182"/>
              </a:solidFill>
              <a:effectLst/>
            </c:spPr>
          </c:dPt>
          <c:dPt>
            <c:idx val="2"/>
            <c:invertIfNegative val="0"/>
            <c:bubble3D val="0"/>
            <c:spPr>
              <a:solidFill>
                <a:srgbClr val="B3B88A"/>
              </a:solidFill>
              <a:effectLst/>
            </c:spPr>
          </c:dPt>
          <c:dPt>
            <c:idx val="3"/>
            <c:invertIfNegative val="0"/>
            <c:bubble3D val="0"/>
            <c:spPr>
              <a:solidFill>
                <a:srgbClr val="5D603E"/>
              </a:solidFill>
              <a:effectLst/>
            </c:spPr>
          </c:dPt>
          <c:dPt>
            <c:idx val="4"/>
            <c:invertIfNegative val="0"/>
            <c:bubble3D val="0"/>
            <c:spPr>
              <a:solidFill>
                <a:srgbClr val="5A7D20"/>
              </a:solidFill>
              <a:effectLst/>
            </c:spPr>
          </c:dPt>
          <c:cat>
            <c:multiLvlStrRef>
              <c:f>Sheet1!$A$2:$A$6</c:f>
              <c:multiLvlStrCache>
                <c:ptCount val="5"/>
                <c:lvl>
                  <c:pt idx="0">
                    <c:v>Landwert im Kaufpreis
(Kaufpreisberechnung)</c:v>
                  </c:pt>
                  <c:pt idx="1">
                    <c:v>Mindestpreis
Entwicklungsvertrag</c:v>
                  </c:pt>
                  <c:pt idx="2">
                    <c:v>Kalkulation 2022
Bauland inkl. Entw.</c:v>
                  </c:pt>
                  <c:pt idx="3">
                    <c:v>Buchwert BKP 0
per 30.06.2026</c:v>
                  </c:pt>
                  <c:pt idx="4">
                    <c:v>Zielwert bewilligt
(intern 2026)</c:v>
                  </c:pt>
                </c:lvl>
              </c:multiLvlStrCache>
            </c:multiLvlStrRef>
          </c:cat>
          <c:val>
            <c:numRef>
              <c:f>Sheet1!$B$2:$B$6</c:f>
              <c:numCache>
                <c:formatCode>General</c:formatCode>
                <c:ptCount val="5"/>
                <c:pt idx="0">
                  <c:v>350</c:v>
                </c:pt>
                <c:pt idx="1">
                  <c:v>480</c:v>
                </c:pt>
                <c:pt idx="2">
                  <c:v>632.5</c:v>
                </c:pt>
                <c:pt idx="3">
                  <c:v>650.65</c:v>
                </c:pt>
                <c:pt idx="4">
                  <c:v>800</c:v>
                </c:pt>
              </c:numCache>
            </c:numRef>
          </c:val>
        </c:ser>
        <c:dLbls>
          <c:numFmt formatCode="#,##0" sourceLinked="0"/>
          <c:txPr>
            <a:bodyPr/>
            <a:lstStyle/>
            <a:p>
              <a:pPr>
                <a:defRPr b="0" i="0" strike="noStrike" sz="1000" u="none">
                  <a:solidFill>
                    <a:srgbClr val="1F261A"/>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50" b="0" i="0" u="none" strike="noStrike">
                <a:solidFill>
                  <a:srgbClr val="68705F"/>
                </a:solidFill>
                <a:latin typeface="Arial"/>
              </a:defRPr>
            </a:pPr>
            <a:endParaRPr lang="en-US"/>
          </a:p>
        </c:txPr>
        <c:crossAx val="2094734552"/>
        <c:crosses val="autoZero"/>
        <c:auto val="1"/>
        <c:lblAlgn val="ctr"/>
        <c:noMultiLvlLbl val="1"/>
      </c:catAx>
      <c:valAx>
        <c:axId val="2094734552"/>
        <c:scaling>
          <c:orientation val="minMax"/>
          <c:max val="950"/>
        </c:scaling>
        <c:delete val="1"/>
        <c:axPos val="l"/>
        <c:majorGridlines>
          <c:spPr>
            <a:ln w="6350" cap="flat">
              <a:solidFill>
                <a:srgbClr val="DDE3C9"/>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68705F"/>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stacked"/>
        <c:varyColors val="0"/>
        <c:ser>
          <c:idx val="0"/>
          <c:order val="0"/>
          <c:tx>
            <c:strRef>
              <c:f>Sheet1!$B$1</c:f>
              <c:strCache>
                <c:ptCount val="1"/>
                <c:pt idx="0">
                  <c:v>Fremdkapital Dritte (Kaufpreisschuld)</c:v>
                </c:pt>
              </c:strCache>
            </c:strRef>
          </c:tx>
          <c:spPr>
            <a:solidFill>
              <a:srgbClr val="2E3234"/>
            </a:solidFill>
            <a:effectLst/>
          </c:spPr>
          <c:invertIfNegative val="0"/>
          <c:dLbls>
            <c:numFmt formatCode="0.00;;" sourceLinked="0"/>
            <c:txPr>
              <a:bodyPr/>
              <a:lstStyle/>
              <a:p>
                <a:pPr>
                  <a:defRPr b="0" i="0" strike="noStrike" sz="1000" u="none">
                    <a:solidFill>
                      <a:srgbClr val="FFFFFF"/>
                    </a:solidFill>
                    <a:latin typeface="Arial"/>
                  </a:defRPr>
                </a:pPr>
              </a:p>
            </c:txPr>
            <c:dLblPos val="ctr"/>
            <c:showLegendKey val="0"/>
            <c:showVal val="1"/>
            <c:showCatName val="0"/>
            <c:showSerName val="0"/>
            <c:showPercent val="0"/>
            <c:showBubbleSize val="0"/>
            <c:showLeaderLines val="0"/>
          </c:dLbls>
          <c:cat>
            <c:multiLvlStrRef>
              <c:f>Sheet1!$A$2:$A$3</c:f>
              <c:multiLvlStrCache>
                <c:ptCount val="2"/>
                <c:lvl>
                  <c:pt idx="0">
                    <c:v>Heute</c:v>
                  </c:pt>
                  <c:pt idx="1">
                    <c:v>Nach Kapitalerhöhung</c:v>
                  </c:pt>
                </c:lvl>
              </c:multiLvlStrCache>
            </c:multiLvlStrRef>
          </c:cat>
          <c:val>
            <c:numRef>
              <c:f>Sheet1!$B$2:$B$3</c:f>
              <c:numCache>
                <c:formatCode>General</c:formatCode>
                <c:ptCount val="2"/>
                <c:pt idx="0">
                  <c:v>4.86</c:v>
                </c:pt>
                <c:pt idx="1">
                  <c:v>4.86</c:v>
                </c:pt>
              </c:numCache>
            </c:numRef>
          </c:val>
        </c:ser>
        <c:ser>
          <c:idx val="1"/>
          <c:order val="1"/>
          <c:tx>
            <c:strRef>
              <c:f>Sheet1!$C$1</c:f>
              <c:strCache>
                <c:ptCount val="1"/>
                <c:pt idx="0">
                  <c:v>Darlehen Nahestehende</c:v>
                </c:pt>
              </c:strCache>
            </c:strRef>
          </c:tx>
          <c:spPr>
            <a:solidFill>
              <a:srgbClr val="8A5A33"/>
            </a:solidFill>
            <a:effectLst/>
          </c:spPr>
          <c:invertIfNegative val="0"/>
          <c:dLbls>
            <c:numFmt formatCode="0.00;;" sourceLinked="0"/>
            <c:txPr>
              <a:bodyPr/>
              <a:lstStyle/>
              <a:p>
                <a:pPr>
                  <a:defRPr b="0" i="0" strike="noStrike" sz="1000" u="none">
                    <a:solidFill>
                      <a:srgbClr val="FFFFFF"/>
                    </a:solidFill>
                    <a:latin typeface="Arial"/>
                  </a:defRPr>
                </a:pPr>
              </a:p>
            </c:txPr>
            <c:dLblPos val="ctr"/>
            <c:showLegendKey val="0"/>
            <c:showVal val="1"/>
            <c:showCatName val="0"/>
            <c:showSerName val="0"/>
            <c:showPercent val="0"/>
            <c:showBubbleSize val="0"/>
            <c:showLeaderLines val="0"/>
          </c:dLbls>
          <c:cat>
            <c:multiLvlStrRef>
              <c:f>Sheet1!$A$2:$A$3</c:f>
              <c:multiLvlStrCache>
                <c:ptCount val="2"/>
                <c:lvl>
                  <c:pt idx="0">
                    <c:v>Heute</c:v>
                  </c:pt>
                  <c:pt idx="1">
                    <c:v>Nach Kapitalerhöhung</c:v>
                  </c:pt>
                </c:lvl>
              </c:multiLvlStrCache>
            </c:multiLvlStrRef>
          </c:cat>
          <c:val>
            <c:numRef>
              <c:f>Sheet1!$C$2:$C$3</c:f>
              <c:numCache>
                <c:formatCode>General</c:formatCode>
                <c:ptCount val="2"/>
                <c:pt idx="0">
                  <c:v>5.37</c:v>
                </c:pt>
                <c:pt idx="1">
                  <c:v>0</c:v>
                </c:pt>
              </c:numCache>
            </c:numRef>
          </c:val>
        </c:ser>
        <c:ser>
          <c:idx val="2"/>
          <c:order val="2"/>
          <c:tx>
            <c:strRef>
              <c:f>Sheet1!$D$1</c:f>
              <c:strCache>
                <c:ptCount val="1"/>
                <c:pt idx="0">
                  <c:v>Eigenkapital</c:v>
                </c:pt>
              </c:strCache>
            </c:strRef>
          </c:tx>
          <c:spPr>
            <a:solidFill>
              <a:srgbClr val="5A7D20"/>
            </a:solidFill>
            <a:effectLst/>
          </c:spPr>
          <c:invertIfNegative val="0"/>
          <c:dLbls>
            <c:numFmt formatCode="0.00;;" sourceLinked="0"/>
            <c:txPr>
              <a:bodyPr/>
              <a:lstStyle/>
              <a:p>
                <a:pPr>
                  <a:defRPr b="0" i="0" strike="noStrike" sz="1000" u="none">
                    <a:solidFill>
                      <a:srgbClr val="FFFFFF"/>
                    </a:solidFill>
                    <a:latin typeface="Arial"/>
                  </a:defRPr>
                </a:pPr>
              </a:p>
            </c:txPr>
            <c:dLblPos val="ctr"/>
            <c:showLegendKey val="0"/>
            <c:showVal val="1"/>
            <c:showCatName val="0"/>
            <c:showSerName val="0"/>
            <c:showPercent val="0"/>
            <c:showBubbleSize val="0"/>
            <c:showLeaderLines val="0"/>
          </c:dLbls>
          <c:cat>
            <c:multiLvlStrRef>
              <c:f>Sheet1!$A$2:$A$3</c:f>
              <c:multiLvlStrCache>
                <c:ptCount val="2"/>
                <c:lvl>
                  <c:pt idx="0">
                    <c:v>Heute</c:v>
                  </c:pt>
                  <c:pt idx="1">
                    <c:v>Nach Kapitalerhöhung</c:v>
                  </c:pt>
                </c:lvl>
              </c:multiLvlStrCache>
            </c:multiLvlStrRef>
          </c:cat>
          <c:val>
            <c:numRef>
              <c:f>Sheet1!$D$2:$D$3</c:f>
              <c:numCache>
                <c:formatCode>General</c:formatCode>
                <c:ptCount val="2"/>
                <c:pt idx="0">
                  <c:v>0.1</c:v>
                </c:pt>
                <c:pt idx="1">
                  <c:v>5.47</c:v>
                </c:pt>
              </c:numCache>
            </c:numRef>
          </c:val>
        </c:ser>
        <c:dLbls>
          <c:numFmt formatCode="0.00;;" sourceLinked="0"/>
          <c:txPr>
            <a:bodyPr/>
            <a:lstStyle/>
            <a:p>
              <a:pPr>
                <a:defRPr b="0" i="0" strike="noStrike" sz="1000" u="none">
                  <a:solidFill>
                    <a:srgbClr val="FFFFFF"/>
                  </a:solidFill>
                  <a:latin typeface="Arial"/>
                </a:defRPr>
              </a:pPr>
            </a:p>
          </c:txPr>
          <c:dLblPos val="ctr"/>
          <c:showLegendKey val="0"/>
          <c:showVal val="1"/>
          <c:showCatName val="0"/>
          <c:showSerName val="0"/>
          <c:showPercent val="0"/>
          <c:showBubbleSize val="0"/>
          <c:showLeaderLines val="0"/>
        </c:dLbls>
        <c:gapWidth val="50"/>
        <c:overlap val="10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68705F"/>
                </a:solidFill>
                <a:latin typeface="Arial"/>
              </a:defRPr>
            </a:pPr>
            <a:endParaRPr lang="en-US"/>
          </a:p>
        </c:txPr>
        <c:crossAx val="2094734552"/>
        <c:crosses val="autoZero"/>
        <c:auto val="1"/>
        <c:lblAlgn val="ctr"/>
        <c:noMultiLvlLbl val="1"/>
      </c:catAx>
      <c:valAx>
        <c:axId val="2094734552"/>
        <c:scaling>
          <c:orientation val="minMax"/>
          <c:max val="11.5"/>
        </c:scaling>
        <c:delete val="1"/>
        <c:axPos val="l"/>
        <c:majorGridlines>
          <c:spPr>
            <a:ln w="6350" cap="flat">
              <a:solidFill>
                <a:srgbClr val="DDE3C9"/>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68705F"/>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solidFill>
                <a:srgbClr val="68705F"/>
              </a:solidFill>
              <a:latin typeface="Arial"/>
              <a:cs typeface="Arial"/>
            </a:defRPr>
          </a:pPr>
          <a:endParaRPr lang="en-US"/>
        </a:p>
      </c:txPr>
    </c:legend>
    <c:plotVisOnly val="1"/>
    <c:dispBlanksAs val="span"/>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bar"/>
        <c:grouping val="clustered"/>
        <c:varyColors val="0"/>
        <c:ser>
          <c:idx val="0"/>
          <c:order val="0"/>
          <c:tx>
            <c:strRef>
              <c:f>Sheet1!$B$1</c:f>
              <c:strCache>
                <c:ptCount val="1"/>
                <c:pt idx="0">
                  <c:v>Belehnung</c:v>
                </c:pt>
              </c:strCache>
            </c:strRef>
          </c:tx>
          <c:spPr>
            <a:solidFill>
              <a:srgbClr val="8A5A33"/>
            </a:solidFill>
            <a:effectLst/>
          </c:spPr>
          <c:invertIfNegative val="0"/>
          <c:dLbls>
            <c:numFmt formatCode="0.0&quot;%&quot;" sourceLinked="0"/>
            <c:txPr>
              <a:bodyPr/>
              <a:lstStyle/>
              <a:p>
                <a:pPr>
                  <a:defRPr b="0" i="0" strike="noStrike" sz="1000" u="none">
                    <a:solidFill>
                      <a:srgbClr val="1F261A"/>
                    </a:solidFill>
                    <a:latin typeface="Arial"/>
                  </a:defRPr>
                </a:pPr>
              </a:p>
            </c:txPr>
            <c:showLegendKey val="0"/>
            <c:showVal val="1"/>
            <c:showCatName val="0"/>
            <c:showSerName val="0"/>
            <c:showPercent val="0"/>
            <c:showBubbleSize val="0"/>
            <c:showLeaderLines val="0"/>
          </c:dLbls>
          <c:dPt>
            <c:idx val="0"/>
            <c:invertIfNegative val="0"/>
            <c:bubble3D val="0"/>
            <c:spPr>
              <a:solidFill>
                <a:srgbClr val="8A5A33"/>
              </a:solidFill>
              <a:effectLst/>
            </c:spPr>
          </c:dPt>
          <c:dPt>
            <c:idx val="1"/>
            <c:invertIfNegative val="0"/>
            <c:bubble3D val="0"/>
            <c:spPr>
              <a:solidFill>
                <a:srgbClr val="B18726"/>
              </a:solidFill>
              <a:effectLst/>
            </c:spPr>
          </c:dPt>
          <c:dPt>
            <c:idx val="2"/>
            <c:invertIfNegative val="0"/>
            <c:bubble3D val="0"/>
            <c:spPr>
              <a:solidFill>
                <a:srgbClr val="5D603E"/>
              </a:solidFill>
              <a:effectLst/>
            </c:spPr>
          </c:dPt>
          <c:dPt>
            <c:idx val="3"/>
            <c:invertIfNegative val="0"/>
            <c:bubble3D val="0"/>
            <c:spPr>
              <a:solidFill>
                <a:srgbClr val="5A7D20"/>
              </a:solidFill>
              <a:effectLst/>
            </c:spPr>
          </c:dPt>
          <c:cat>
            <c:multiLvlStrRef>
              <c:f>Sheet1!$A$2:$A$5</c:f>
              <c:multiLvlStrCache>
                <c:ptCount val="4"/>
                <c:lvl>
                  <c:pt idx="0">
                    <c:v>Kaufpreis Land
4,86 Mio</c:v>
                  </c:pt>
                  <c:pt idx="1">
                    <c:v>Kalkulation 2022 632.50/m²
7,19 Mio</c:v>
                  </c:pt>
                  <c:pt idx="2">
                    <c:v>Buchwert BKP 0
7,40 Mio</c:v>
                  </c:pt>
                  <c:pt idx="3">
                    <c:v>Zielwert 800/m²
9,10 Mio</c:v>
                  </c:pt>
                </c:lvl>
              </c:multiLvlStrCache>
            </c:multiLvlStrRef>
          </c:cat>
          <c:val>
            <c:numRef>
              <c:f>Sheet1!$B$2:$B$5</c:f>
              <c:numCache>
                <c:formatCode>General</c:formatCode>
                <c:ptCount val="4"/>
                <c:pt idx="0">
                  <c:v>102.8</c:v>
                </c:pt>
                <c:pt idx="1">
                  <c:v>69.5</c:v>
                </c:pt>
                <c:pt idx="2">
                  <c:v>67.6</c:v>
                </c:pt>
                <c:pt idx="3">
                  <c:v>54.9</c:v>
                </c:pt>
              </c:numCache>
            </c:numRef>
          </c:val>
        </c:ser>
        <c:dLbls>
          <c:numFmt formatCode="0.0&quot;%&quot;" sourceLinked="0"/>
          <c:txPr>
            <a:bodyPr/>
            <a:lstStyle/>
            <a:p>
              <a:pPr>
                <a:defRPr b="0" i="0" strike="noStrike" sz="1000" u="none">
                  <a:solidFill>
                    <a:srgbClr val="1F261A"/>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950" b="0" i="0" u="none" strike="noStrike">
                <a:solidFill>
                  <a:srgbClr val="68705F"/>
                </a:solidFill>
                <a:latin typeface="Arial"/>
              </a:defRPr>
            </a:pPr>
            <a:endParaRPr lang="en-US"/>
          </a:p>
        </c:txPr>
        <c:crossAx val="2094734552"/>
        <c:crosses val="autoZero"/>
        <c:auto val="1"/>
        <c:lblAlgn val="ctr"/>
        <c:noMultiLvlLbl val="1"/>
      </c:catAx>
      <c:valAx>
        <c:axId val="2094734552"/>
        <c:scaling>
          <c:orientation val="minMax"/>
          <c:max val="125"/>
        </c:scaling>
        <c:delete val="1"/>
        <c:axPos val="b"/>
        <c:majorGridlines>
          <c:spPr>
            <a:ln w="6350" cap="flat">
              <a:solidFill>
                <a:srgbClr val="DDE3C9"/>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900" b="0" i="0" u="none" strike="noStrike">
                <a:solidFill>
                  <a:srgbClr val="68705F"/>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Einstieg: Wir zeigen heute drei Dinge — was in vier Jahren Entwicklung entstanden ist, was es wert ist, und wie wir Landkauf und Bau finanzieren. Der Zwischenabschluss per 30. Juni 2026 ist die Zahlengrundlage; jede Zahl im Deck ist darauf rückführbar.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 Bank fragt zuerst nach dem Eigenkapital. Antwort: Beide Gruppenforderungen — 3,4 Millionen Entwicklung, 1,96 Millionen Architektur — werden in Eigenkapital gewandelt, bevor der Kredit fliesst. Beschluss vom 4. September 2026, Umsetzung im Oktober mit Prüfungsbestätigung eines zugelassenen Revisors. Danach hat die Tetris AG keine Schulden gegenüber der Gruppe mehr.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Kapiteltrenner. Hier eine Pause machen — das ist der Satz, den die Bank mitnehmen soll.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Wir rechnen die Belehnung offen auf vier Wertbasen vor. Auf dem reinen Kaufpreis wäre der Kredit über 100 Prozent — das ist genau der Grund, warum der Wert des bewilligten Landes zählt. Auf der Kalkulation 2022 sind es 70 Prozent, auf dem Buchwert von Land und Entwicklung 68, auf dem Zielwert 55. Die Bankschätzung entscheidet, und wir haben sie beauftragt.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Links, was die Bank als Sicherheit erhält. Rechts die Risiken, die wir selbst tragen oder ausgeschlossen haben. Die Lex-Koller-Bedingung nennen wir aktiv: Sie ist eine Auszahlungsbedingung, kein Kreditrisiko.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Drei Stufen, jede mit eigener Sicherheit. Die Bank soll sehen, dass der Landkredit kein isoliertes Geschäft ist, sondern der Einstieg in eine Gesamtfinanzierung mit klarem Exit in die konsolidierte Hypothek. Unten die Kapitalstruktur am Ende der Bauphase: Belehnt die Bank 65 Prozent des Ertragswerts im Base Case, fehlen rund 11 Millionen Eigenkapital — das ist die Investorenfolie. Mit bestätigten Mietzinsen und Vorvermietung sinkt der Bedarf Richtung 7 Millionen; bei 5 Prozent Kapitalisierung steigt er auf 15. Die MWST-Option ist beschlossen; sie senkt den Baukreditbedarf, nicht die Nettoinvestition.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Das ist die ehrlichste Folie im Deck — und deshalb die wichtigste für die Bank. Im Base Case liegt der Ertragswert der 1. Etappe mit 38,7 Millionen rund 3,1 Millionen unter der Gesamtinvestition von 41,8 — die Lücke ist mit den höheren Baunebenkosten gewachsen. Wir zeigen das selbst und zeigen gleichzeitig, wovon es abhängt: Kapitalisierungssatz und Mietzinsniveau. Bei bestätigten Mietzinsen plus zehn Prozent kippt das Bild ins Grüne; 4 Prozent Kapitalisierung allein bringt 41,1 Millionen. Die Hebel sind konkret: Marktabklärung, Vorvermietung, Baufreigabe erst bei gesicherter Deckung.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Für Investoren ist die Botschaft: Die Wertschöpfung von Rohland zu bewilligtem Bauland — 2,3 Millionen auf der internen Kalkulation 2022, 4,2 auf dem Zielwert — ist bereits erarbeitet und wird durch die Verkehrswertschätzung zu bestätigen sein. Wer jetzt einsteigt, finanziert die Bauphase, nicht die Entwicklung. Die Nettorendite von 3,9 Prozent auf die Gesamtinvestition ist der Base Case; bestätigte Mietzinsen heben sie an. Und: Wer einsteigt, steigt in eine Gesellschaft ohne Gruppendarlehen ein — 5,5 Millionen Eigenkapital, kein verdecktes Eigenkapital.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Der Zeitplan ist eng, aber realistisch. Kapitalerhöhung und Kreditzusage laufen parallel; die Auszahlung hängt an der Lex-Koller-Bedingung. Baustart- und Bezugsdaten werden aus dem Terminplan eingesetzt.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Wir benennen die Risiken selbst. Das wichtigste — Lex Koller — ist kein Bankrisiko, weil die Auszahlung an den Beschluss gebunden ist. Das zweite, der Verkehrswert, wird durch die Schätzung geklärt, bevor die Bank entscheidet.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Schluss mit dem konkreten Ask für beide Gruppen. Bei der Bank: Hypothek plus Absichtserklärung für den Baukredit. Bei Investoren: rund 11 Millionen im Base Case, 7 bis 15 je nach Ertragswert, in drei Formen. Und der Hinweis, dass alle Zahlen im Datenraum belegt sind.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 vier Zahlen in einem Satz: 11'375 m² bewilligte Bauzone, darin stecken 10,3 Mio, die 1. Etappe kostet 41,8 Mio, und heute brauchen wir 5 Mio für den Landvollzug. Der Kernsatz unten ist die Botschaft für die Bank: Sie finanziert nicht Rohland, sondern bewilligtes Bauland.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Das Konzept in sechs Bausteinen. Für die Bank ist der Nutzungsmix wichtig: Gewerbe im Erdgeschoss, Wohnen und Büro darüber, dazu Gemeinschaftsinfrastruktur. Wichtig seit dem MWST-Entscheid: Wochenaufenthalter-Einheiten als Beherbergung mit Hotelservices (3,8 %) bleiben im Vorsteuerabzug — als Wohnungen vermietet wären sie von der Option ausgeschlossen. Der Nutzungsmix ist damit auch ein Steuerentscheid.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Das Projekt in vier Punkten. Wichtig für die Bank: Der Kostenvoranschlag stammt vom Totalunternehmer selbst, auf Basis des BIM-Modells — das ist keine Architektenschätzung, sondern eine Kalkulation dessen, der später baut. 83 Prozent der Kosten liegen im Gebäude. Die Quartierplan-Erschliessung ist keine TU-Leistung und deshalb als Bauherrenposition ergänzt.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 Zeitachse ist das Argument gegen den Einwand ‹Ihr habt ja nur Rohland›. Vier Jahre Quartierplan, Projektierung, Baueingabe und Verhandlung stecken hier drin. Bitte das Datum der rechtskräftigen Baubewilligung ergänzen — es ist der stärkste Meilenstein.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Alles, was hier steht, ist bilanziert und im Zwischenabschluss nachvollziehbar. Der Kaufpreis ist notariell beurkundet, die Entwicklungs- und Planungsleistungen sind erbracht und werden bis zum Vollzug als Darlehen der Gruppe stehen gelassen.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Links die heutige Bilanz: alles aus der Gruppe, ein Prozent Eigenkapital. Rechts das Bild nach Kapitalerhöhung und Landkredit: mehr als die Hälfte Eigenkapital, die Bank im ersten Rang, keine Gruppendarlehen mehr. Die Wandlung beider Forderungen ist am 4. September 2026 beschlossen und wird vor der Kreditvergabe im Handelsregister eingetragen.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 Kernaussage: Wir haben Rohland für 350 Franken den Quadratmeter gekauft und tragen es heute mit 651 Franken in den Büchern — die Differenz ist erbrachte, aktivierte Entwicklungsleistung. Bewilligtes Bauland in der Gewerbezone ist nach unserer Einschätzung 800 Franken wert. Diese Zahl muss die Schätzung bestätigen; wir sagen das offen.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Drei Belege, die jede Kreditabteilung prüfen kann: Bewilligung, beurkundeter Kaufpreis, TU-Kalkulation. Und wir sagen selbst, wo die Grenze liegt — das schafft mehr Vertrauen als eine glatte Zahl.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6.xml"/><Relationship Id="rId2" Type="http://schemas.openxmlformats.org/officeDocument/2006/relationships/image" Target="../media/image-10-1.png"/><Relationship Id="rId3" Type="http://schemas.openxmlformats.org/officeDocument/2006/relationships/image" Target="../media/image-10-2.png"/><Relationship Id="rId4" Type="http://schemas.openxmlformats.org/officeDocument/2006/relationships/image" Target="../media/image-10-3.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chart" Target="/ppt/charts/chart7.xml"/><Relationship Id="rId2" Type="http://schemas.openxmlformats.org/officeDocument/2006/relationships/image" Target="../media/image-12-1.png"/><Relationship Id="rId3" Type="http://schemas.openxmlformats.org/officeDocument/2006/relationships/image" Target="../media/image-12-2.png"/><Relationship Id="rId4" Type="http://schemas.openxmlformats.org/officeDocument/2006/relationships/image" Target="../media/image-12-3.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slideLayout" Target="../slideLayouts/slideLayout1.xml"/><Relationship Id="rId10"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slideLayout" Target="../slideLayouts/slideLayout1.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5" Type="http://schemas.openxmlformats.org/officeDocument/2006/relationships/chart" Target="/ppt/charts/chart1.xml"/><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3.xml"/><Relationship Id="rId2" Type="http://schemas.openxmlformats.org/officeDocument/2006/relationships/chart" Target="/ppt/charts/chart4.xml"/><Relationship Id="rId3" Type="http://schemas.openxmlformats.org/officeDocument/2006/relationships/image" Target="../media/image-7-1.png"/><Relationship Id="rId4" Type="http://schemas.openxmlformats.org/officeDocument/2006/relationships/image" Target="../media/image-7-2.png"/><Relationship Id="rId5" Type="http://schemas.openxmlformats.org/officeDocument/2006/relationships/image" Target="../media/image-7-3.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5.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502920"/>
            <a:ext cx="3657600" cy="274320"/>
          </a:xfrm>
          <a:prstGeom prst="rect">
            <a:avLst/>
          </a:prstGeom>
          <a:noFill/>
          <a:ln/>
        </p:spPr>
        <p:txBody>
          <a:bodyPr wrap="square" lIns="0" tIns="0" rIns="0" bIns="0" rtlCol="0" anchor="ctr"/>
          <a:lstStyle/>
          <a:p>
            <a:pPr indent="0" marL="0">
              <a:buNone/>
            </a:pPr>
            <a:r>
              <a:rPr lang="en-US" sz="1100" b="1" spc="400" kern="0" dirty="0">
                <a:solidFill>
                  <a:srgbClr val="2E3234"/>
                </a:solidFill>
                <a:latin typeface="Arial" pitchFamily="34" charset="0"/>
                <a:ea typeface="Arial" pitchFamily="34" charset="-122"/>
                <a:cs typeface="Arial" pitchFamily="34" charset="-120"/>
              </a:rPr>
              <a:t>URBANSTREET</a:t>
            </a:r>
            <a:endParaRPr lang="en-US" sz="1100" dirty="0"/>
          </a:p>
        </p:txBody>
      </p:sp>
      <p:sp>
        <p:nvSpPr>
          <p:cNvPr id="3" name="Text 1"/>
          <p:cNvSpPr txBox="1"/>
          <p:nvPr/>
        </p:nvSpPr>
        <p:spPr>
          <a:xfrm>
            <a:off x="576072" y="2148840"/>
            <a:ext cx="11039551" cy="822960"/>
          </a:xfrm>
          <a:prstGeom prst="rect">
            <a:avLst/>
          </a:prstGeom>
          <a:noFill/>
          <a:ln/>
        </p:spPr>
        <p:txBody>
          <a:bodyPr wrap="square" lIns="0" tIns="0" rIns="0" bIns="0" rtlCol="0" anchor="ctr"/>
          <a:lstStyle/>
          <a:p>
            <a:pPr indent="0" marL="0">
              <a:buNone/>
            </a:pPr>
            <a:r>
              <a:rPr lang="en-US" sz="4400" dirty="0">
                <a:solidFill>
                  <a:srgbClr val="1F261A"/>
                </a:solidFill>
                <a:latin typeface="Georgia" pitchFamily="34" charset="0"/>
                <a:ea typeface="Georgia" pitchFamily="34" charset="-122"/>
                <a:cs typeface="Georgia" pitchFamily="34" charset="-120"/>
              </a:rPr>
              <a:t>Campus Elgg</a:t>
            </a:r>
            <a:endParaRPr lang="en-US" sz="4400" dirty="0"/>
          </a:p>
        </p:txBody>
      </p:sp>
      <p:sp>
        <p:nvSpPr>
          <p:cNvPr id="4" name="Text 2"/>
          <p:cNvSpPr txBox="1"/>
          <p:nvPr/>
        </p:nvSpPr>
        <p:spPr>
          <a:xfrm>
            <a:off x="576072" y="2971800"/>
            <a:ext cx="8686800" cy="685800"/>
          </a:xfrm>
          <a:prstGeom prst="rect">
            <a:avLst/>
          </a:prstGeom>
          <a:noFill/>
          <a:ln/>
        </p:spPr>
        <p:txBody>
          <a:bodyPr wrap="square" lIns="0" tIns="0" rIns="0" bIns="0" rtlCol="0" anchor="ctr"/>
          <a:lstStyle/>
          <a:p>
            <a:pPr indent="0" marL="0">
              <a:buNone/>
            </a:pPr>
            <a:r>
              <a:rPr lang="en-US" sz="2000" dirty="0">
                <a:solidFill>
                  <a:srgbClr val="68705F"/>
                </a:solidFill>
                <a:latin typeface="Georgia" pitchFamily="34" charset="0"/>
                <a:ea typeface="Georgia" pitchFamily="34" charset="-122"/>
                <a:cs typeface="Georgia" pitchFamily="34" charset="-120"/>
              </a:rPr>
              <a:t>Vom Rohland zum bewilligten Gewerbecampus — und wie wir die 1. Etappe finanzieren</a:t>
            </a:r>
            <a:endParaRPr lang="en-US" sz="2000" dirty="0"/>
          </a:p>
        </p:txBody>
      </p:sp>
      <p:sp>
        <p:nvSpPr>
          <p:cNvPr id="5" name="Text 3"/>
          <p:cNvSpPr txBox="1"/>
          <p:nvPr/>
        </p:nvSpPr>
        <p:spPr>
          <a:xfrm>
            <a:off x="576072" y="3886200"/>
            <a:ext cx="11039551" cy="274320"/>
          </a:xfrm>
          <a:prstGeom prst="rect">
            <a:avLst/>
          </a:prstGeom>
          <a:noFill/>
          <a:ln/>
        </p:spPr>
        <p:txBody>
          <a:bodyPr wrap="square" lIns="0" tIns="0" rIns="0" bIns="0" rtlCol="0" anchor="ctr"/>
          <a:lstStyle/>
          <a:p>
            <a:pPr indent="0" marL="0">
              <a:buNone/>
            </a:pPr>
            <a:r>
              <a:rPr lang="en-US" sz="1200" b="1" spc="400" kern="0" dirty="0">
                <a:solidFill>
                  <a:srgbClr val="5D603E"/>
                </a:solidFill>
                <a:latin typeface="Arial" pitchFamily="34" charset="0"/>
                <a:ea typeface="Arial" pitchFamily="34" charset="-122"/>
                <a:cs typeface="Arial" pitchFamily="34" charset="-120"/>
              </a:rPr>
              <a:t>FINANZIERUNGSDOSSIER FÜR BANK UND INVESTOREN</a:t>
            </a:r>
            <a:endParaRPr lang="en-US" sz="1200" dirty="0"/>
          </a:p>
        </p:txBody>
      </p:sp>
      <p:sp>
        <p:nvSpPr>
          <p:cNvPr id="6" name="Shape 4"/>
          <p:cNvSpPr/>
          <p:nvPr/>
        </p:nvSpPr>
        <p:spPr>
          <a:xfrm>
            <a:off x="576072" y="4343400"/>
            <a:ext cx="2157984" cy="0"/>
          </a:xfrm>
          <a:prstGeom prst="line">
            <a:avLst/>
          </a:prstGeom>
          <a:noFill/>
          <a:ln w="38100">
            <a:solidFill>
              <a:srgbClr val="D9A93A"/>
            </a:solidFill>
            <a:prstDash val="solid"/>
          </a:ln>
        </p:spPr>
      </p:sp>
      <p:sp>
        <p:nvSpPr>
          <p:cNvPr id="7" name="Text 5"/>
          <p:cNvSpPr txBox="1"/>
          <p:nvPr/>
        </p:nvSpPr>
        <p:spPr>
          <a:xfrm>
            <a:off x="576072" y="5989320"/>
            <a:ext cx="11039551" cy="274320"/>
          </a:xfrm>
          <a:prstGeom prst="rect">
            <a:avLst/>
          </a:prstGeom>
          <a:noFill/>
          <a:ln/>
        </p:spPr>
        <p:txBody>
          <a:bodyPr wrap="square" lIns="0" tIns="0" rIns="0" bIns="0" rtlCol="0" anchor="ctr"/>
          <a:lstStyle/>
          <a:p>
            <a:pPr indent="0" marL="0">
              <a:buNone/>
            </a:pPr>
            <a:r>
              <a:rPr lang="en-US" sz="1000" dirty="0">
                <a:solidFill>
                  <a:srgbClr val="68705F"/>
                </a:solidFill>
                <a:latin typeface="Arial" pitchFamily="34" charset="0"/>
                <a:ea typeface="Arial" pitchFamily="34" charset="-122"/>
                <a:cs typeface="Arial" pitchFamily="34" charset="-120"/>
              </a:rPr>
              <a:t>Tetris AG, Küsnacht ZH · Stand September 2026 · Zwischenabschluss per 30. Juni 2026</a:t>
            </a:r>
            <a:endParaRPr lang="en-US" sz="1000" dirty="0"/>
          </a:p>
        </p:txBody>
      </p:sp>
      <p:sp>
        <p:nvSpPr>
          <p:cNvPr id="8" name="Text 6"/>
          <p:cNvSpPr txBox="1"/>
          <p:nvPr/>
        </p:nvSpPr>
        <p:spPr>
          <a:xfrm>
            <a:off x="576072" y="6263640"/>
            <a:ext cx="11039551" cy="274320"/>
          </a:xfrm>
          <a:prstGeom prst="rect">
            <a:avLst/>
          </a:prstGeom>
          <a:noFill/>
          <a:ln/>
        </p:spPr>
        <p:txBody>
          <a:bodyPr wrap="square" lIns="0" tIns="0" rIns="0" bIns="0" rtlCol="0" anchor="ctr"/>
          <a:lstStyle/>
          <a:p>
            <a:pPr indent="0" marL="0">
              <a:buNone/>
            </a:pPr>
            <a:r>
              <a:rPr lang="en-US" sz="1000" dirty="0">
                <a:solidFill>
                  <a:srgbClr val="8B9182"/>
                </a:solidFill>
                <a:latin typeface="Arial" pitchFamily="34" charset="0"/>
                <a:ea typeface="Arial" pitchFamily="34" charset="-122"/>
                <a:cs typeface="Arial" pitchFamily="34" charset="-120"/>
              </a:rPr>
              <a:t>Vertraulich — nur für den adressierten Empfängerkreis</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Eigenkapital: von 1 % auf 53 % — vor der Kreditvergabe</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Kapitalerhöhung mit Verrechnungsliberierung beider Gruppenforderungen (CHF 5'366'000) — Beschluss des Verwaltungsrates vom 04.09.2026</a:t>
            </a:r>
            <a:endParaRPr lang="en-US" sz="1200" dirty="0"/>
          </a:p>
        </p:txBody>
      </p:sp>
      <p:graphicFrame>
        <p:nvGraphicFramePr>
          <p:cNvPr id="5" name="Chart 0" descr=""/>
          <p:cNvGraphicFramePr/>
          <p:nvPr/>
        </p:nvGraphicFramePr>
        <p:xfrm>
          <a:off x="576072" y="1554480"/>
          <a:ext cx="5852160" cy="4114800"/>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6858000" y="1554480"/>
            <a:ext cx="2264512" cy="1325880"/>
          </a:xfrm>
          <a:prstGeom prst="roundRect">
            <a:avLst>
              <a:gd name="adj" fmla="val 7586"/>
            </a:avLst>
          </a:prstGeom>
          <a:solidFill>
            <a:srgbClr val="FFFFFF"/>
          </a:solidFill>
          <a:ln w="9525">
            <a:solidFill>
              <a:srgbClr val="DDE3C9"/>
            </a:solidFill>
            <a:prstDash val="solid"/>
          </a:ln>
        </p:spPr>
      </p:sp>
      <p:sp>
        <p:nvSpPr>
          <p:cNvPr id="7" name="Shape 4"/>
          <p:cNvSpPr/>
          <p:nvPr/>
        </p:nvSpPr>
        <p:spPr>
          <a:xfrm>
            <a:off x="6958584" y="1554480"/>
            <a:ext cx="2063344" cy="41148"/>
          </a:xfrm>
          <a:prstGeom prst="rect">
            <a:avLst/>
          </a:prstGeom>
          <a:solidFill>
            <a:srgbClr val="8A5A33"/>
          </a:solidFill>
          <a:ln w="12700">
            <a:solidFill>
              <a:srgbClr val="8A5A33"/>
            </a:solidFill>
            <a:prstDash val="solid"/>
          </a:ln>
        </p:spPr>
      </p:sp>
      <p:sp>
        <p:nvSpPr>
          <p:cNvPr id="8" name="Text 5"/>
          <p:cNvSpPr txBox="1"/>
          <p:nvPr/>
        </p:nvSpPr>
        <p:spPr>
          <a:xfrm>
            <a:off x="7059168" y="1737360"/>
            <a:ext cx="1862176"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EIGENKAPITALQUOTE HEUTE</a:t>
            </a:r>
            <a:endParaRPr lang="en-US" sz="850" dirty="0"/>
          </a:p>
        </p:txBody>
      </p:sp>
      <p:sp>
        <p:nvSpPr>
          <p:cNvPr id="9" name="Text 6"/>
          <p:cNvSpPr txBox="1"/>
          <p:nvPr/>
        </p:nvSpPr>
        <p:spPr>
          <a:xfrm>
            <a:off x="7059168" y="2011680"/>
            <a:ext cx="1862176"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1,0</a:t>
            </a:r>
            <a:pPr indent="0" marL="0">
              <a:buNone/>
            </a:pPr>
            <a:r>
              <a:rPr lang="en-US" sz="1100" dirty="0">
                <a:solidFill>
                  <a:srgbClr val="68705F"/>
                </a:solidFill>
                <a:latin typeface="Arial" pitchFamily="34" charset="0"/>
                <a:ea typeface="Arial" pitchFamily="34" charset="-122"/>
                <a:cs typeface="Arial" pitchFamily="34" charset="-120"/>
              </a:rPr>
              <a:t>  %</a:t>
            </a:r>
            <a:endParaRPr lang="en-US" sz="3000" dirty="0"/>
          </a:p>
        </p:txBody>
      </p:sp>
      <p:sp>
        <p:nvSpPr>
          <p:cNvPr id="10" name="Shape 7"/>
          <p:cNvSpPr/>
          <p:nvPr/>
        </p:nvSpPr>
        <p:spPr>
          <a:xfrm>
            <a:off x="9351112" y="1554480"/>
            <a:ext cx="2264512" cy="1325880"/>
          </a:xfrm>
          <a:prstGeom prst="roundRect">
            <a:avLst>
              <a:gd name="adj" fmla="val 7586"/>
            </a:avLst>
          </a:prstGeom>
          <a:solidFill>
            <a:srgbClr val="FFFFFF"/>
          </a:solidFill>
          <a:ln w="9525">
            <a:solidFill>
              <a:srgbClr val="DDE3C9"/>
            </a:solidFill>
            <a:prstDash val="solid"/>
          </a:ln>
        </p:spPr>
      </p:sp>
      <p:sp>
        <p:nvSpPr>
          <p:cNvPr id="11" name="Shape 8"/>
          <p:cNvSpPr/>
          <p:nvPr/>
        </p:nvSpPr>
        <p:spPr>
          <a:xfrm>
            <a:off x="9451696" y="1554480"/>
            <a:ext cx="2063344" cy="41148"/>
          </a:xfrm>
          <a:prstGeom prst="rect">
            <a:avLst/>
          </a:prstGeom>
          <a:solidFill>
            <a:srgbClr val="5A7D20"/>
          </a:solidFill>
          <a:ln w="12700">
            <a:solidFill>
              <a:srgbClr val="5A7D20"/>
            </a:solidFill>
            <a:prstDash val="solid"/>
          </a:ln>
        </p:spPr>
      </p:sp>
      <p:sp>
        <p:nvSpPr>
          <p:cNvPr id="12" name="Text 9"/>
          <p:cNvSpPr txBox="1"/>
          <p:nvPr/>
        </p:nvSpPr>
        <p:spPr>
          <a:xfrm>
            <a:off x="9552280" y="1737360"/>
            <a:ext cx="1862176"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NACH KAPITALERHÖHUNG</a:t>
            </a:r>
            <a:endParaRPr lang="en-US" sz="850" dirty="0"/>
          </a:p>
        </p:txBody>
      </p:sp>
      <p:sp>
        <p:nvSpPr>
          <p:cNvPr id="13" name="Text 10"/>
          <p:cNvSpPr txBox="1"/>
          <p:nvPr/>
        </p:nvSpPr>
        <p:spPr>
          <a:xfrm>
            <a:off x="9552280" y="2011680"/>
            <a:ext cx="1862176"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52,9</a:t>
            </a:r>
            <a:pPr indent="0" marL="0">
              <a:buNone/>
            </a:pPr>
            <a:r>
              <a:rPr lang="en-US" sz="1100" dirty="0">
                <a:solidFill>
                  <a:srgbClr val="68705F"/>
                </a:solidFill>
                <a:latin typeface="Arial" pitchFamily="34" charset="0"/>
                <a:ea typeface="Arial" pitchFamily="34" charset="-122"/>
                <a:cs typeface="Arial" pitchFamily="34" charset="-120"/>
              </a:rPr>
              <a:t>  %</a:t>
            </a:r>
            <a:endParaRPr lang="en-US" sz="3000" dirty="0"/>
          </a:p>
        </p:txBody>
      </p:sp>
      <p:sp>
        <p:nvSpPr>
          <p:cNvPr id="14" name="Shape 11"/>
          <p:cNvSpPr/>
          <p:nvPr/>
        </p:nvSpPr>
        <p:spPr>
          <a:xfrm>
            <a:off x="6858000" y="3108960"/>
            <a:ext cx="585216" cy="585216"/>
          </a:xfrm>
          <a:prstGeom prst="ellipse">
            <a:avLst/>
          </a:prstGeom>
          <a:solidFill>
            <a:srgbClr val="ECEEDD"/>
          </a:solidFill>
          <a:ln w="12700">
            <a:solidFill>
              <a:srgbClr val="ECEEDD"/>
            </a:solidFill>
            <a:prstDash val="solid"/>
          </a:ln>
        </p:spPr>
      </p:sp>
      <p:pic>
        <p:nvPicPr>
          <p:cNvPr id="15" name="Image 0" descr="preencoded.png">    </p:cNvPr>
          <p:cNvPicPr>
            <a:picLocks noChangeAspect="1"/>
          </p:cNvPicPr>
          <p:nvPr/>
        </p:nvPicPr>
        <p:blipFill>
          <a:blip r:embed="rId2"/>
          <a:stretch>
            <a:fillRect/>
          </a:stretch>
        </p:blipFill>
        <p:spPr>
          <a:xfrm>
            <a:off x="6986016" y="3236976"/>
            <a:ext cx="329184" cy="329184"/>
          </a:xfrm>
          <a:prstGeom prst="rect">
            <a:avLst/>
          </a:prstGeom>
        </p:spPr>
      </p:pic>
      <p:sp>
        <p:nvSpPr>
          <p:cNvPr id="16" name="Text 12"/>
          <p:cNvSpPr txBox="1"/>
          <p:nvPr/>
        </p:nvSpPr>
        <p:spPr>
          <a:xfrm>
            <a:off x="7607808" y="3090672"/>
            <a:ext cx="4007815"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Forderungen werden Aktienkapital</a:t>
            </a:r>
            <a:endParaRPr lang="en-US" sz="1300" dirty="0"/>
          </a:p>
        </p:txBody>
      </p:sp>
      <p:sp>
        <p:nvSpPr>
          <p:cNvPr id="17" name="Text 13"/>
          <p:cNvSpPr txBox="1"/>
          <p:nvPr/>
        </p:nvSpPr>
        <p:spPr>
          <a:xfrm>
            <a:off x="7607808" y="3364992"/>
            <a:ext cx="4007815" cy="566928"/>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CHF 5'366'000 werden zu CHF 900'000 Nennwert und CHF 4,47 Mio Kapitaleinlagereserve; Handelsregistereintrag vor Kreditvergabe.</a:t>
            </a:r>
            <a:endParaRPr lang="en-US" sz="1050" dirty="0"/>
          </a:p>
        </p:txBody>
      </p:sp>
      <p:sp>
        <p:nvSpPr>
          <p:cNvPr id="18" name="Shape 14"/>
          <p:cNvSpPr/>
          <p:nvPr/>
        </p:nvSpPr>
        <p:spPr>
          <a:xfrm>
            <a:off x="6858000" y="4005072"/>
            <a:ext cx="585216" cy="585216"/>
          </a:xfrm>
          <a:prstGeom prst="ellipse">
            <a:avLst/>
          </a:prstGeom>
          <a:solidFill>
            <a:srgbClr val="ECEEDD"/>
          </a:solidFill>
          <a:ln w="12700">
            <a:solidFill>
              <a:srgbClr val="ECEEDD"/>
            </a:solidFill>
            <a:prstDash val="solid"/>
          </a:ln>
        </p:spPr>
      </p:sp>
      <p:pic>
        <p:nvPicPr>
          <p:cNvPr id="19" name="Image 1" descr="preencoded.png">    </p:cNvPr>
          <p:cNvPicPr>
            <a:picLocks noChangeAspect="1"/>
          </p:cNvPicPr>
          <p:nvPr/>
        </p:nvPicPr>
        <p:blipFill>
          <a:blip r:embed="rId3"/>
          <a:stretch>
            <a:fillRect/>
          </a:stretch>
        </p:blipFill>
        <p:spPr>
          <a:xfrm>
            <a:off x="6986016" y="4133088"/>
            <a:ext cx="329184" cy="329184"/>
          </a:xfrm>
          <a:prstGeom prst="rect">
            <a:avLst/>
          </a:prstGeom>
        </p:spPr>
      </p:pic>
      <p:sp>
        <p:nvSpPr>
          <p:cNvPr id="20" name="Text 15"/>
          <p:cNvSpPr txBox="1"/>
          <p:nvPr/>
        </p:nvSpPr>
        <p:spPr>
          <a:xfrm>
            <a:off x="7607808" y="3986784"/>
            <a:ext cx="4007815"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Keine Gruppendarlehen mehr</a:t>
            </a:r>
            <a:endParaRPr lang="en-US" sz="1300" dirty="0"/>
          </a:p>
        </p:txBody>
      </p:sp>
      <p:sp>
        <p:nvSpPr>
          <p:cNvPr id="21" name="Text 16"/>
          <p:cNvSpPr txBox="1"/>
          <p:nvPr/>
        </p:nvSpPr>
        <p:spPr>
          <a:xfrm>
            <a:off x="7607808" y="4261104"/>
            <a:ext cx="4007815" cy="566928"/>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Skyline Properties und Urbanstreet Development haben nach der Wandlung keine Forderungen mehr gegen die Tetris AG — kein Rangrücktritt nötig.</a:t>
            </a:r>
            <a:endParaRPr lang="en-US" sz="1050" dirty="0"/>
          </a:p>
        </p:txBody>
      </p:sp>
      <p:sp>
        <p:nvSpPr>
          <p:cNvPr id="22" name="Shape 17"/>
          <p:cNvSpPr/>
          <p:nvPr/>
        </p:nvSpPr>
        <p:spPr>
          <a:xfrm>
            <a:off x="6858000" y="4901184"/>
            <a:ext cx="585216" cy="585216"/>
          </a:xfrm>
          <a:prstGeom prst="ellipse">
            <a:avLst/>
          </a:prstGeom>
          <a:solidFill>
            <a:srgbClr val="ECEEDD"/>
          </a:solidFill>
          <a:ln w="12700">
            <a:solidFill>
              <a:srgbClr val="ECEEDD"/>
            </a:solidFill>
            <a:prstDash val="solid"/>
          </a:ln>
        </p:spPr>
      </p:sp>
      <p:pic>
        <p:nvPicPr>
          <p:cNvPr id="23" name="Image 2" descr="preencoded.png">    </p:cNvPr>
          <p:cNvPicPr>
            <a:picLocks noChangeAspect="1"/>
          </p:cNvPicPr>
          <p:nvPr/>
        </p:nvPicPr>
        <p:blipFill>
          <a:blip r:embed="rId4"/>
          <a:stretch>
            <a:fillRect/>
          </a:stretch>
        </p:blipFill>
        <p:spPr>
          <a:xfrm>
            <a:off x="6986016" y="5029200"/>
            <a:ext cx="329184" cy="329184"/>
          </a:xfrm>
          <a:prstGeom prst="rect">
            <a:avLst/>
          </a:prstGeom>
        </p:spPr>
      </p:pic>
      <p:sp>
        <p:nvSpPr>
          <p:cNvPr id="24" name="Text 18"/>
          <p:cNvSpPr txBox="1"/>
          <p:nvPr/>
        </p:nvSpPr>
        <p:spPr>
          <a:xfrm>
            <a:off x="7607808" y="4882896"/>
            <a:ext cx="4007815"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Kein verdecktes Eigenkapital mehr</a:t>
            </a:r>
            <a:endParaRPr lang="en-US" sz="1300" dirty="0"/>
          </a:p>
        </p:txBody>
      </p:sp>
      <p:sp>
        <p:nvSpPr>
          <p:cNvPr id="25" name="Text 19"/>
          <p:cNvSpPr txBox="1"/>
          <p:nvPr/>
        </p:nvSpPr>
        <p:spPr>
          <a:xfrm>
            <a:off x="7607808" y="5157216"/>
            <a:ext cx="4007815" cy="566928"/>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Die steuerliche Unterkapitalisierung ist nach der Wandlung beseitigt; die einzige Schuld ist der Kaufpreis, den die Hypothek ablöst.</a:t>
            </a:r>
            <a:endParaRPr lang="en-US" sz="1050" dirty="0"/>
          </a:p>
        </p:txBody>
      </p:sp>
      <p:sp>
        <p:nvSpPr>
          <p:cNvPr id="26" name="Shape 20"/>
          <p:cNvSpPr/>
          <p:nvPr/>
        </p:nvSpPr>
        <p:spPr>
          <a:xfrm>
            <a:off x="576072" y="5760720"/>
            <a:ext cx="11039551" cy="457200"/>
          </a:xfrm>
          <a:prstGeom prst="roundRect">
            <a:avLst>
              <a:gd name="adj" fmla="val 18000"/>
            </a:avLst>
          </a:prstGeom>
          <a:solidFill>
            <a:srgbClr val="ECEEDD"/>
          </a:solidFill>
          <a:ln w="12700">
            <a:solidFill>
              <a:srgbClr val="ECEEDD"/>
            </a:solidFill>
            <a:prstDash val="solid"/>
          </a:ln>
        </p:spPr>
      </p:sp>
      <p:sp>
        <p:nvSpPr>
          <p:cNvPr id="27" name="Text 21"/>
          <p:cNvSpPr txBox="1"/>
          <p:nvPr/>
        </p:nvSpPr>
        <p:spPr>
          <a:xfrm>
            <a:off x="740664" y="5833872"/>
            <a:ext cx="10710367" cy="310896"/>
          </a:xfrm>
          <a:prstGeom prst="rect">
            <a:avLst/>
          </a:prstGeom>
          <a:noFill/>
          <a:ln/>
        </p:spPr>
        <p:txBody>
          <a:bodyPr wrap="square" lIns="0" tIns="0" rIns="0" bIns="0" rtlCol="0" anchor="ctr"/>
          <a:lstStyle/>
          <a:p>
            <a:pPr indent="0" marL="0">
              <a:buNone/>
            </a:pPr>
            <a:r>
              <a:rPr lang="en-US" sz="1050" dirty="0">
                <a:solidFill>
                  <a:srgbClr val="1F261A"/>
                </a:solidFill>
                <a:latin typeface="Arial" pitchFamily="34" charset="0"/>
                <a:ea typeface="Arial" pitchFamily="34" charset="-122"/>
                <a:cs typeface="Arial" pitchFamily="34" charset="-120"/>
              </a:rPr>
              <a:t>Offen gesagt: Das Eigenkapital entsteht aus den im Zwischenabschluss aktivierten Entwicklungs- und Planungsleistungen der Gruppe, nicht aus Bargeld. Seine Werthaltigkeit belegt die beauftragte Verkehrswertschätzung — sie liegt vor der Kreditzusage vor.</a:t>
            </a:r>
            <a:endParaRPr lang="en-US" sz="1050" dirty="0"/>
          </a:p>
        </p:txBody>
      </p:sp>
      <p:sp>
        <p:nvSpPr>
          <p:cNvPr id="28" name="Text 22"/>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29" name="Text 23"/>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30" name="Text 24"/>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2E3234"/>
        </a:solidFill>
      </p:bgPr>
    </p:bg>
    <p:spTree>
      <p:nvGrpSpPr>
        <p:cNvPr id="1" name=""/>
        <p:cNvGrpSpPr/>
        <p:nvPr/>
      </p:nvGrpSpPr>
      <p:grpSpPr>
        <a:xfrm>
          <a:off x="0" y="0"/>
          <a:ext cx="0" cy="0"/>
          <a:chOff x="0" y="0"/>
          <a:chExt cx="0" cy="0"/>
        </a:xfrm>
      </p:grpSpPr>
      <p:sp>
        <p:nvSpPr>
          <p:cNvPr id="2" name="Text 0"/>
          <p:cNvSpPr txBox="1"/>
          <p:nvPr/>
        </p:nvSpPr>
        <p:spPr>
          <a:xfrm>
            <a:off x="576072" y="1463040"/>
            <a:ext cx="2743200" cy="1097280"/>
          </a:xfrm>
          <a:prstGeom prst="rect">
            <a:avLst/>
          </a:prstGeom>
          <a:noFill/>
          <a:ln/>
        </p:spPr>
        <p:txBody>
          <a:bodyPr wrap="square" lIns="0" tIns="0" rIns="0" bIns="0" rtlCol="0" anchor="ctr"/>
          <a:lstStyle/>
          <a:p>
            <a:pPr indent="0" marL="0">
              <a:buNone/>
            </a:pPr>
            <a:r>
              <a:rPr lang="en-US" sz="6400" dirty="0">
                <a:solidFill>
                  <a:srgbClr val="5D603E"/>
                </a:solidFill>
                <a:latin typeface="Georgia" pitchFamily="34" charset="0"/>
                <a:ea typeface="Georgia" pitchFamily="34" charset="-122"/>
                <a:cs typeface="Georgia" pitchFamily="34" charset="-120"/>
              </a:rPr>
              <a:t>03</a:t>
            </a:r>
            <a:endParaRPr lang="en-US" sz="6400" dirty="0"/>
          </a:p>
        </p:txBody>
      </p:sp>
      <p:sp>
        <p:nvSpPr>
          <p:cNvPr id="3" name="Text 1"/>
          <p:cNvSpPr txBox="1"/>
          <p:nvPr/>
        </p:nvSpPr>
        <p:spPr>
          <a:xfrm>
            <a:off x="576072" y="2651760"/>
            <a:ext cx="9667951" cy="2194560"/>
          </a:xfrm>
          <a:prstGeom prst="rect">
            <a:avLst/>
          </a:prstGeom>
          <a:noFill/>
          <a:ln/>
        </p:spPr>
        <p:txBody>
          <a:bodyPr wrap="square" lIns="0" tIns="0" rIns="0" bIns="0" rtlCol="0" anchor="t"/>
          <a:lstStyle/>
          <a:p>
            <a:pPr indent="0" marL="0">
              <a:buNone/>
            </a:pPr>
            <a:r>
              <a:rPr lang="en-US" sz="2600" dirty="0">
                <a:solidFill>
                  <a:srgbClr val="FFFFFF"/>
                </a:solidFill>
                <a:latin typeface="Georgia" pitchFamily="34" charset="0"/>
                <a:ea typeface="Georgia" pitchFamily="34" charset="-122"/>
                <a:cs typeface="Georgia" pitchFamily="34" charset="-120"/>
              </a:rPr>
              <a:t>Die Bank finanziert kein Rohland. Sie finanziert bewilligtes Bauland, in dem vier Jahre Entwicklung, ein Kostenvoranschlag des Totalunternehmers und mehr als die Hälfte Eigenkapital stecken.</a:t>
            </a:r>
            <a:endParaRPr lang="en-US" sz="2600" dirty="0"/>
          </a:p>
        </p:txBody>
      </p:sp>
      <p:sp>
        <p:nvSpPr>
          <p:cNvPr id="4" name="Text 2"/>
          <p:cNvSpPr txBox="1"/>
          <p:nvPr/>
        </p:nvSpPr>
        <p:spPr>
          <a:xfrm>
            <a:off x="576072" y="5120640"/>
            <a:ext cx="5486400" cy="274320"/>
          </a:xfrm>
          <a:prstGeom prst="rect">
            <a:avLst/>
          </a:prstGeom>
          <a:noFill/>
          <a:ln/>
        </p:spPr>
        <p:txBody>
          <a:bodyPr wrap="square" lIns="0" tIns="0" rIns="0" bIns="0" rtlCol="0" anchor="ctr"/>
          <a:lstStyle/>
          <a:p>
            <a:pPr indent="0" marL="0">
              <a:buNone/>
            </a:pPr>
            <a:r>
              <a:rPr lang="en-US" sz="1100" b="1" spc="400" kern="0" dirty="0">
                <a:solidFill>
                  <a:srgbClr val="B3B88A"/>
                </a:solidFill>
                <a:latin typeface="Arial" pitchFamily="34" charset="0"/>
                <a:ea typeface="Arial" pitchFamily="34" charset="-122"/>
                <a:cs typeface="Arial" pitchFamily="34" charset="-120"/>
              </a:rPr>
              <a:t>FINANZIERUNGSPLAN</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Stufe 1: Hypothek CHF 5,0 Mio für den Landvollzug</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Verwendung, Belehnung und Deckung — aus Sicht der Bank</a:t>
            </a:r>
            <a:endParaRPr lang="en-US" sz="1200" dirty="0"/>
          </a:p>
        </p:txBody>
      </p:sp>
      <p:sp>
        <p:nvSpPr>
          <p:cNvPr id="5" name="Shape 3"/>
          <p:cNvSpPr/>
          <p:nvPr/>
        </p:nvSpPr>
        <p:spPr>
          <a:xfrm>
            <a:off x="576072" y="1554480"/>
            <a:ext cx="3749040" cy="4114800"/>
          </a:xfrm>
          <a:prstGeom prst="roundRect">
            <a:avLst>
              <a:gd name="adj" fmla="val 2683"/>
            </a:avLst>
          </a:prstGeom>
          <a:solidFill>
            <a:srgbClr val="FFFFFF"/>
          </a:solidFill>
          <a:ln w="9525">
            <a:solidFill>
              <a:srgbClr val="DDE3C9"/>
            </a:solidFill>
            <a:prstDash val="solid"/>
          </a:ln>
        </p:spPr>
      </p:sp>
      <p:sp>
        <p:nvSpPr>
          <p:cNvPr id="6" name="Text 4"/>
          <p:cNvSpPr txBox="1"/>
          <p:nvPr/>
        </p:nvSpPr>
        <p:spPr>
          <a:xfrm>
            <a:off x="777240" y="1737360"/>
            <a:ext cx="3291840" cy="228600"/>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VERWENDUNG</a:t>
            </a:r>
            <a:endParaRPr lang="en-US" sz="850" dirty="0"/>
          </a:p>
        </p:txBody>
      </p:sp>
      <p:sp>
        <p:nvSpPr>
          <p:cNvPr id="7" name="Text 5"/>
          <p:cNvSpPr txBox="1"/>
          <p:nvPr/>
        </p:nvSpPr>
        <p:spPr>
          <a:xfrm>
            <a:off x="777240" y="2057400"/>
            <a:ext cx="2468880" cy="45720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Kaufpreis Keller AG Ziegeleien</a:t>
            </a:r>
            <a:endParaRPr lang="en-US" sz="950" dirty="0"/>
          </a:p>
        </p:txBody>
      </p:sp>
      <p:sp>
        <p:nvSpPr>
          <p:cNvPr id="8" name="Text 6"/>
          <p:cNvSpPr txBox="1"/>
          <p:nvPr/>
        </p:nvSpPr>
        <p:spPr>
          <a:xfrm>
            <a:off x="3227832" y="2057400"/>
            <a:ext cx="896112" cy="457200"/>
          </a:xfrm>
          <a:prstGeom prst="rect">
            <a:avLst/>
          </a:prstGeom>
          <a:noFill/>
          <a:ln/>
        </p:spPr>
        <p:txBody>
          <a:bodyPr wrap="square" lIns="0" tIns="0" rIns="0" bIns="0" rtlCol="0" anchor="ctr"/>
          <a:lstStyle/>
          <a:p>
            <a:pPr algn="r" indent="0" marL="0">
              <a:buNone/>
            </a:pPr>
            <a:r>
              <a:rPr lang="en-US" sz="950" dirty="0">
                <a:solidFill>
                  <a:srgbClr val="1F261A"/>
                </a:solidFill>
                <a:latin typeface="Arial" pitchFamily="34" charset="0"/>
                <a:ea typeface="Arial" pitchFamily="34" charset="-122"/>
                <a:cs typeface="Arial" pitchFamily="34" charset="-120"/>
              </a:rPr>
              <a:t>1'885'300</a:t>
            </a:r>
            <a:endParaRPr lang="en-US" sz="950" dirty="0"/>
          </a:p>
        </p:txBody>
      </p:sp>
      <p:sp>
        <p:nvSpPr>
          <p:cNvPr id="9" name="Text 7"/>
          <p:cNvSpPr txBox="1"/>
          <p:nvPr/>
        </p:nvSpPr>
        <p:spPr>
          <a:xfrm>
            <a:off x="777240" y="2514600"/>
            <a:ext cx="2468880" cy="45720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Kaufpreis Keller Prefadom AG</a:t>
            </a:r>
            <a:endParaRPr lang="en-US" sz="950" dirty="0"/>
          </a:p>
        </p:txBody>
      </p:sp>
      <p:sp>
        <p:nvSpPr>
          <p:cNvPr id="10" name="Text 8"/>
          <p:cNvSpPr txBox="1"/>
          <p:nvPr/>
        </p:nvSpPr>
        <p:spPr>
          <a:xfrm>
            <a:off x="3227832" y="2514600"/>
            <a:ext cx="896112" cy="457200"/>
          </a:xfrm>
          <a:prstGeom prst="rect">
            <a:avLst/>
          </a:prstGeom>
          <a:noFill/>
          <a:ln/>
        </p:spPr>
        <p:txBody>
          <a:bodyPr wrap="square" lIns="0" tIns="0" rIns="0" bIns="0" rtlCol="0" anchor="ctr"/>
          <a:lstStyle/>
          <a:p>
            <a:pPr algn="r" indent="0" marL="0">
              <a:buNone/>
            </a:pPr>
            <a:r>
              <a:rPr lang="en-US" sz="950" dirty="0">
                <a:solidFill>
                  <a:srgbClr val="1F261A"/>
                </a:solidFill>
                <a:latin typeface="Arial" pitchFamily="34" charset="0"/>
                <a:ea typeface="Arial" pitchFamily="34" charset="-122"/>
                <a:cs typeface="Arial" pitchFamily="34" charset="-120"/>
              </a:rPr>
              <a:t>2'977'205</a:t>
            </a:r>
            <a:endParaRPr lang="en-US" sz="950" dirty="0"/>
          </a:p>
        </p:txBody>
      </p:sp>
      <p:sp>
        <p:nvSpPr>
          <p:cNvPr id="11" name="Text 9"/>
          <p:cNvSpPr txBox="1"/>
          <p:nvPr/>
        </p:nvSpPr>
        <p:spPr>
          <a:xfrm>
            <a:off x="777240" y="2971800"/>
            <a:ext cx="2468880" cy="45720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   davon an Gemeindesteueramt Elgg (GGSt-Sicherstellung)</a:t>
            </a:r>
            <a:endParaRPr lang="en-US" sz="950" dirty="0"/>
          </a:p>
        </p:txBody>
      </p:sp>
      <p:sp>
        <p:nvSpPr>
          <p:cNvPr id="12" name="Text 10"/>
          <p:cNvSpPr txBox="1"/>
          <p:nvPr/>
        </p:nvSpPr>
        <p:spPr>
          <a:xfrm>
            <a:off x="3227832" y="2971800"/>
            <a:ext cx="896112" cy="457200"/>
          </a:xfrm>
          <a:prstGeom prst="rect">
            <a:avLst/>
          </a:prstGeom>
          <a:noFill/>
          <a:ln/>
        </p:spPr>
        <p:txBody>
          <a:bodyPr wrap="square" lIns="0" tIns="0" rIns="0" bIns="0" rtlCol="0" anchor="ctr"/>
          <a:lstStyle/>
          <a:p>
            <a:pPr algn="r" indent="0" marL="0">
              <a:buNone/>
            </a:pPr>
            <a:r>
              <a:rPr lang="en-US" sz="950" dirty="0">
                <a:solidFill>
                  <a:srgbClr val="8B9182"/>
                </a:solidFill>
                <a:latin typeface="Arial" pitchFamily="34" charset="0"/>
                <a:ea typeface="Arial" pitchFamily="34" charset="-122"/>
                <a:cs typeface="Arial" pitchFamily="34" charset="-120"/>
              </a:rPr>
              <a:t>davon 550'000</a:t>
            </a:r>
            <a:endParaRPr lang="en-US" sz="950" dirty="0"/>
          </a:p>
        </p:txBody>
      </p:sp>
      <p:sp>
        <p:nvSpPr>
          <p:cNvPr id="13" name="Text 11"/>
          <p:cNvSpPr txBox="1"/>
          <p:nvPr/>
        </p:nvSpPr>
        <p:spPr>
          <a:xfrm>
            <a:off x="777240" y="3429000"/>
            <a:ext cx="2468880" cy="45720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Grundbuch, Notariat, Vermessung (Schätzung)</a:t>
            </a:r>
            <a:endParaRPr lang="en-US" sz="950" dirty="0"/>
          </a:p>
        </p:txBody>
      </p:sp>
      <p:sp>
        <p:nvSpPr>
          <p:cNvPr id="14" name="Text 12"/>
          <p:cNvSpPr txBox="1"/>
          <p:nvPr/>
        </p:nvSpPr>
        <p:spPr>
          <a:xfrm>
            <a:off x="3227832" y="3429000"/>
            <a:ext cx="896112" cy="457200"/>
          </a:xfrm>
          <a:prstGeom prst="rect">
            <a:avLst/>
          </a:prstGeom>
          <a:noFill/>
          <a:ln/>
        </p:spPr>
        <p:txBody>
          <a:bodyPr wrap="square" lIns="0" tIns="0" rIns="0" bIns="0" rtlCol="0" anchor="ctr"/>
          <a:lstStyle/>
          <a:p>
            <a:pPr algn="r" indent="0" marL="0">
              <a:buNone/>
            </a:pPr>
            <a:r>
              <a:rPr lang="en-US" sz="950" dirty="0">
                <a:solidFill>
                  <a:srgbClr val="1F261A"/>
                </a:solidFill>
                <a:latin typeface="Arial" pitchFamily="34" charset="0"/>
                <a:ea typeface="Arial" pitchFamily="34" charset="-122"/>
                <a:cs typeface="Arial" pitchFamily="34" charset="-120"/>
              </a:rPr>
              <a:t>60'000</a:t>
            </a:r>
            <a:endParaRPr lang="en-US" sz="950" dirty="0"/>
          </a:p>
        </p:txBody>
      </p:sp>
      <p:sp>
        <p:nvSpPr>
          <p:cNvPr id="15" name="Text 13"/>
          <p:cNvSpPr txBox="1"/>
          <p:nvPr/>
        </p:nvSpPr>
        <p:spPr>
          <a:xfrm>
            <a:off x="777240" y="3886200"/>
            <a:ext cx="2468880" cy="45720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Reserve Vollzugskosten (Erschliessung im Baukredit)</a:t>
            </a:r>
            <a:endParaRPr lang="en-US" sz="950" dirty="0"/>
          </a:p>
        </p:txBody>
      </p:sp>
      <p:sp>
        <p:nvSpPr>
          <p:cNvPr id="16" name="Text 14"/>
          <p:cNvSpPr txBox="1"/>
          <p:nvPr/>
        </p:nvSpPr>
        <p:spPr>
          <a:xfrm>
            <a:off x="3227832" y="3886200"/>
            <a:ext cx="896112" cy="457200"/>
          </a:xfrm>
          <a:prstGeom prst="rect">
            <a:avLst/>
          </a:prstGeom>
          <a:noFill/>
          <a:ln/>
        </p:spPr>
        <p:txBody>
          <a:bodyPr wrap="square" lIns="0" tIns="0" rIns="0" bIns="0" rtlCol="0" anchor="ctr"/>
          <a:lstStyle/>
          <a:p>
            <a:pPr algn="r" indent="0" marL="0">
              <a:buNone/>
            </a:pPr>
            <a:r>
              <a:rPr lang="en-US" sz="950" dirty="0">
                <a:solidFill>
                  <a:srgbClr val="1F261A"/>
                </a:solidFill>
                <a:latin typeface="Arial" pitchFamily="34" charset="0"/>
                <a:ea typeface="Arial" pitchFamily="34" charset="-122"/>
                <a:cs typeface="Arial" pitchFamily="34" charset="-120"/>
              </a:rPr>
              <a:t>77'495</a:t>
            </a:r>
            <a:endParaRPr lang="en-US" sz="950" dirty="0"/>
          </a:p>
        </p:txBody>
      </p:sp>
      <p:sp>
        <p:nvSpPr>
          <p:cNvPr id="17" name="Shape 15"/>
          <p:cNvSpPr/>
          <p:nvPr/>
        </p:nvSpPr>
        <p:spPr>
          <a:xfrm>
            <a:off x="777240" y="4389120"/>
            <a:ext cx="3346704" cy="0"/>
          </a:xfrm>
          <a:prstGeom prst="line">
            <a:avLst/>
          </a:prstGeom>
          <a:noFill/>
          <a:ln w="19050">
            <a:solidFill>
              <a:srgbClr val="5D603E"/>
            </a:solidFill>
            <a:prstDash val="solid"/>
          </a:ln>
        </p:spPr>
      </p:sp>
      <p:sp>
        <p:nvSpPr>
          <p:cNvPr id="18" name="Text 16"/>
          <p:cNvSpPr txBox="1"/>
          <p:nvPr/>
        </p:nvSpPr>
        <p:spPr>
          <a:xfrm>
            <a:off x="777240" y="4453128"/>
            <a:ext cx="2194560" cy="365760"/>
          </a:xfrm>
          <a:prstGeom prst="rect">
            <a:avLst/>
          </a:prstGeom>
          <a:noFill/>
          <a:ln/>
        </p:spPr>
        <p:txBody>
          <a:bodyPr wrap="square" lIns="0" tIns="0" rIns="0" bIns="0" rtlCol="0" anchor="ctr"/>
          <a:lstStyle/>
          <a:p>
            <a:pPr indent="0" marL="0">
              <a:buNone/>
            </a:pPr>
            <a:r>
              <a:rPr lang="en-US" sz="1200" b="1" dirty="0">
                <a:solidFill>
                  <a:srgbClr val="1F261A"/>
                </a:solidFill>
                <a:latin typeface="Arial" pitchFamily="34" charset="0"/>
                <a:ea typeface="Arial" pitchFamily="34" charset="-122"/>
                <a:cs typeface="Arial" pitchFamily="34" charset="-120"/>
              </a:rPr>
              <a:t>Kreditbedarf</a:t>
            </a:r>
            <a:endParaRPr lang="en-US" sz="1200" dirty="0"/>
          </a:p>
        </p:txBody>
      </p:sp>
      <p:sp>
        <p:nvSpPr>
          <p:cNvPr id="19" name="Text 17"/>
          <p:cNvSpPr txBox="1"/>
          <p:nvPr/>
        </p:nvSpPr>
        <p:spPr>
          <a:xfrm>
            <a:off x="2953512" y="4453128"/>
            <a:ext cx="1170432" cy="365760"/>
          </a:xfrm>
          <a:prstGeom prst="rect">
            <a:avLst/>
          </a:prstGeom>
          <a:noFill/>
          <a:ln/>
        </p:spPr>
        <p:txBody>
          <a:bodyPr wrap="square" lIns="0" tIns="0" rIns="0" bIns="0" rtlCol="0" anchor="ctr"/>
          <a:lstStyle/>
          <a:p>
            <a:pPr algn="r" indent="0" marL="0">
              <a:buNone/>
            </a:pPr>
            <a:r>
              <a:rPr lang="en-US" sz="1200" b="1" dirty="0">
                <a:solidFill>
                  <a:srgbClr val="1F261A"/>
                </a:solidFill>
                <a:latin typeface="Arial" pitchFamily="34" charset="0"/>
                <a:ea typeface="Arial" pitchFamily="34" charset="-122"/>
                <a:cs typeface="Arial" pitchFamily="34" charset="-120"/>
              </a:rPr>
              <a:t>5'000'000</a:t>
            </a:r>
            <a:endParaRPr lang="en-US" sz="1200" dirty="0"/>
          </a:p>
        </p:txBody>
      </p:sp>
      <p:sp>
        <p:nvSpPr>
          <p:cNvPr id="20" name="Text 18"/>
          <p:cNvSpPr txBox="1"/>
          <p:nvPr/>
        </p:nvSpPr>
        <p:spPr>
          <a:xfrm>
            <a:off x="777240" y="4892040"/>
            <a:ext cx="3346704" cy="548640"/>
          </a:xfrm>
          <a:prstGeom prst="rect">
            <a:avLst/>
          </a:prstGeom>
          <a:noFill/>
          <a:ln/>
        </p:spPr>
        <p:txBody>
          <a:bodyPr wrap="square" lIns="0" tIns="0" rIns="0" bIns="0" rtlCol="0" anchor="ctr"/>
          <a:lstStyle/>
          <a:p>
            <a:pPr indent="0" marL="0">
              <a:buNone/>
            </a:pPr>
            <a:r>
              <a:rPr lang="en-US" sz="850" dirty="0">
                <a:solidFill>
                  <a:srgbClr val="8B9182"/>
                </a:solidFill>
                <a:latin typeface="Arial" pitchFamily="34" charset="0"/>
                <a:ea typeface="Arial" pitchFamily="34" charset="-122"/>
                <a:cs typeface="Arial" pitchFamily="34" charset="-120"/>
              </a:rPr>
              <a:t>Die Sicherstellung der Grundstückgewinnsteuer ist Teil des Kaufpreises und wird für Rechnung der Verkäuferinnen geleistet.</a:t>
            </a:r>
            <a:endParaRPr lang="en-US" sz="850" dirty="0"/>
          </a:p>
        </p:txBody>
      </p:sp>
      <p:sp>
        <p:nvSpPr>
          <p:cNvPr id="21" name="Text 19"/>
          <p:cNvSpPr txBox="1"/>
          <p:nvPr/>
        </p:nvSpPr>
        <p:spPr>
          <a:xfrm>
            <a:off x="4617720" y="1600200"/>
            <a:ext cx="6400800" cy="228600"/>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BELEHNUNG DER 5,0 MIO — VIER WERTBASEN</a:t>
            </a:r>
            <a:endParaRPr lang="en-US" sz="850" dirty="0"/>
          </a:p>
        </p:txBody>
      </p:sp>
      <p:graphicFrame>
        <p:nvGraphicFramePr>
          <p:cNvPr id="22" name="Chart 0" descr=""/>
          <p:cNvGraphicFramePr/>
          <p:nvPr/>
        </p:nvGraphicFramePr>
        <p:xfrm>
          <a:off x="4526280" y="1828800"/>
          <a:ext cx="7089343" cy="2377440"/>
        </p:xfrm>
        <a:graphic xmlns:a="http://schemas.openxmlformats.org/drawingml/2006/main">
          <a:graphicData uri="http://schemas.openxmlformats.org/drawingml/2006/chart">
            <c:chart xmlns:c="http://schemas.openxmlformats.org/drawingml/2006/chart" r:id="rId1"/>
          </a:graphicData>
        </a:graphic>
      </p:graphicFrame>
      <p:sp>
        <p:nvSpPr>
          <p:cNvPr id="23" name="Shape 20"/>
          <p:cNvSpPr/>
          <p:nvPr/>
        </p:nvSpPr>
        <p:spPr>
          <a:xfrm>
            <a:off x="4617720" y="4297680"/>
            <a:ext cx="585216" cy="585216"/>
          </a:xfrm>
          <a:prstGeom prst="ellipse">
            <a:avLst/>
          </a:prstGeom>
          <a:solidFill>
            <a:srgbClr val="ECEEDD"/>
          </a:solidFill>
          <a:ln w="12700">
            <a:solidFill>
              <a:srgbClr val="ECEEDD"/>
            </a:solidFill>
            <a:prstDash val="solid"/>
          </a:ln>
        </p:spPr>
      </p:sp>
      <p:pic>
        <p:nvPicPr>
          <p:cNvPr id="24" name="Image 0" descr="preencoded.png">    </p:cNvPr>
          <p:cNvPicPr>
            <a:picLocks noChangeAspect="1"/>
          </p:cNvPicPr>
          <p:nvPr/>
        </p:nvPicPr>
        <p:blipFill>
          <a:blip r:embed="rId2"/>
          <a:stretch>
            <a:fillRect/>
          </a:stretch>
        </p:blipFill>
        <p:spPr>
          <a:xfrm>
            <a:off x="4745736" y="4425696"/>
            <a:ext cx="329184" cy="329184"/>
          </a:xfrm>
          <a:prstGeom prst="rect">
            <a:avLst/>
          </a:prstGeom>
        </p:spPr>
      </p:pic>
      <p:sp>
        <p:nvSpPr>
          <p:cNvPr id="25" name="Text 21"/>
          <p:cNvSpPr txBox="1"/>
          <p:nvPr/>
        </p:nvSpPr>
        <p:spPr>
          <a:xfrm>
            <a:off x="5367528" y="4279392"/>
            <a:ext cx="6248095"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Grundpfand 1. Rang auf beiden Parzellen</a:t>
            </a:r>
            <a:endParaRPr lang="en-US" sz="1300" dirty="0"/>
          </a:p>
        </p:txBody>
      </p:sp>
      <p:sp>
        <p:nvSpPr>
          <p:cNvPr id="26" name="Text 22"/>
          <p:cNvSpPr txBox="1"/>
          <p:nvPr/>
        </p:nvSpPr>
        <p:spPr>
          <a:xfrm>
            <a:off x="5367528" y="4553712"/>
            <a:ext cx="6248095" cy="41148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EL4893 und EL4894, pfandrechtsfrei übertragen (Kaufvertrag Ziff. 13).</a:t>
            </a:r>
            <a:endParaRPr lang="en-US" sz="1050" dirty="0"/>
          </a:p>
        </p:txBody>
      </p:sp>
      <p:sp>
        <p:nvSpPr>
          <p:cNvPr id="27" name="Shape 23"/>
          <p:cNvSpPr/>
          <p:nvPr/>
        </p:nvSpPr>
        <p:spPr>
          <a:xfrm>
            <a:off x="4617720" y="4864608"/>
            <a:ext cx="585216" cy="585216"/>
          </a:xfrm>
          <a:prstGeom prst="ellipse">
            <a:avLst/>
          </a:prstGeom>
          <a:solidFill>
            <a:srgbClr val="ECEEDD"/>
          </a:solidFill>
          <a:ln w="12700">
            <a:solidFill>
              <a:srgbClr val="ECEEDD"/>
            </a:solidFill>
            <a:prstDash val="solid"/>
          </a:ln>
        </p:spPr>
      </p:sp>
      <p:pic>
        <p:nvPicPr>
          <p:cNvPr id="28" name="Image 1" descr="preencoded.png">    </p:cNvPr>
          <p:cNvPicPr>
            <a:picLocks noChangeAspect="1"/>
          </p:cNvPicPr>
          <p:nvPr/>
        </p:nvPicPr>
        <p:blipFill>
          <a:blip r:embed="rId3"/>
          <a:stretch>
            <a:fillRect/>
          </a:stretch>
        </p:blipFill>
        <p:spPr>
          <a:xfrm>
            <a:off x="4745736" y="4992624"/>
            <a:ext cx="329184" cy="329184"/>
          </a:xfrm>
          <a:prstGeom prst="rect">
            <a:avLst/>
          </a:prstGeom>
        </p:spPr>
      </p:pic>
      <p:sp>
        <p:nvSpPr>
          <p:cNvPr id="29" name="Text 24"/>
          <p:cNvSpPr txBox="1"/>
          <p:nvPr/>
        </p:nvSpPr>
        <p:spPr>
          <a:xfrm>
            <a:off x="5367528" y="4846320"/>
            <a:ext cx="6248095"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Eigenkapital 5,47 Mio hinter der Bank</a:t>
            </a:r>
            <a:endParaRPr lang="en-US" sz="1300" dirty="0"/>
          </a:p>
        </p:txBody>
      </p:sp>
      <p:sp>
        <p:nvSpPr>
          <p:cNvPr id="30" name="Text 25"/>
          <p:cNvSpPr txBox="1"/>
          <p:nvPr/>
        </p:nvSpPr>
        <p:spPr>
          <a:xfrm>
            <a:off x="5367528" y="5120640"/>
            <a:ext cx="6248095" cy="41148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Nach Wandlung beider Gruppenforderungen — keine Darlehen Nahestehender mehr, Eigenkapitalquote 52,9 %.</a:t>
            </a:r>
            <a:endParaRPr lang="en-US" sz="1050" dirty="0"/>
          </a:p>
        </p:txBody>
      </p:sp>
      <p:sp>
        <p:nvSpPr>
          <p:cNvPr id="31" name="Shape 26"/>
          <p:cNvSpPr/>
          <p:nvPr/>
        </p:nvSpPr>
        <p:spPr>
          <a:xfrm>
            <a:off x="4617720" y="5431536"/>
            <a:ext cx="585216" cy="585216"/>
          </a:xfrm>
          <a:prstGeom prst="ellipse">
            <a:avLst/>
          </a:prstGeom>
          <a:solidFill>
            <a:srgbClr val="ECEEDD"/>
          </a:solidFill>
          <a:ln w="12700">
            <a:solidFill>
              <a:srgbClr val="ECEEDD"/>
            </a:solidFill>
            <a:prstDash val="solid"/>
          </a:ln>
        </p:spPr>
      </p:sp>
      <p:pic>
        <p:nvPicPr>
          <p:cNvPr id="32" name="Image 2" descr="preencoded.png">    </p:cNvPr>
          <p:cNvPicPr>
            <a:picLocks noChangeAspect="1"/>
          </p:cNvPicPr>
          <p:nvPr/>
        </p:nvPicPr>
        <p:blipFill>
          <a:blip r:embed="rId4"/>
          <a:stretch>
            <a:fillRect/>
          </a:stretch>
        </p:blipFill>
        <p:spPr>
          <a:xfrm>
            <a:off x="4745736" y="5559552"/>
            <a:ext cx="329184" cy="329184"/>
          </a:xfrm>
          <a:prstGeom prst="rect">
            <a:avLst/>
          </a:prstGeom>
        </p:spPr>
      </p:pic>
      <p:sp>
        <p:nvSpPr>
          <p:cNvPr id="33" name="Text 27"/>
          <p:cNvSpPr txBox="1"/>
          <p:nvPr/>
        </p:nvSpPr>
        <p:spPr>
          <a:xfrm>
            <a:off x="5367528" y="5413248"/>
            <a:ext cx="6248095"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Belehnung auf Basis Kalkulation</a:t>
            </a:r>
            <a:endParaRPr lang="en-US" sz="1300" dirty="0"/>
          </a:p>
        </p:txBody>
      </p:sp>
      <p:sp>
        <p:nvSpPr>
          <p:cNvPr id="34" name="Text 28"/>
          <p:cNvSpPr txBox="1"/>
          <p:nvPr/>
        </p:nvSpPr>
        <p:spPr>
          <a:xfrm>
            <a:off x="5367528" y="5687568"/>
            <a:ext cx="6248095" cy="41148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Schon auf der Kalkulation 2022 liegt die Belehnung unter 70 %; Ziel gemäss Bankschätzung höchstens 60 %.</a:t>
            </a:r>
            <a:endParaRPr lang="en-US" sz="1050" dirty="0"/>
          </a:p>
        </p:txBody>
      </p:sp>
      <p:sp>
        <p:nvSpPr>
          <p:cNvPr id="35" name="Text 29"/>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36" name="Text 30"/>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37" name="Text 31"/>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Sicherheiten und Struktur</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Was die Bank bekommt — und was sie nicht tragen muss</a:t>
            </a:r>
            <a:endParaRPr lang="en-US" sz="1200" dirty="0"/>
          </a:p>
        </p:txBody>
      </p:sp>
      <p:sp>
        <p:nvSpPr>
          <p:cNvPr id="5" name="Text 3"/>
          <p:cNvSpPr txBox="1"/>
          <p:nvPr/>
        </p:nvSpPr>
        <p:spPr>
          <a:xfrm>
            <a:off x="576072" y="1554480"/>
            <a:ext cx="5382616" cy="228600"/>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SICHERHEITEN</a:t>
            </a:r>
            <a:endParaRPr lang="en-US" sz="850" dirty="0"/>
          </a:p>
        </p:txBody>
      </p:sp>
      <p:sp>
        <p:nvSpPr>
          <p:cNvPr id="6" name="Text 4"/>
          <p:cNvSpPr txBox="1"/>
          <p:nvPr/>
        </p:nvSpPr>
        <p:spPr>
          <a:xfrm>
            <a:off x="6233008" y="1554480"/>
            <a:ext cx="5382616" cy="228600"/>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RISIKEN, DIE NICHT BEI DER BANK LIEGEN</a:t>
            </a:r>
            <a:endParaRPr lang="en-US" sz="850" dirty="0"/>
          </a:p>
        </p:txBody>
      </p:sp>
      <p:sp>
        <p:nvSpPr>
          <p:cNvPr id="7" name="Shape 5"/>
          <p:cNvSpPr/>
          <p:nvPr/>
        </p:nvSpPr>
        <p:spPr>
          <a:xfrm>
            <a:off x="576072" y="1920240"/>
            <a:ext cx="585216" cy="585216"/>
          </a:xfrm>
          <a:prstGeom prst="ellipse">
            <a:avLst/>
          </a:prstGeom>
          <a:solidFill>
            <a:srgbClr val="ECEEDD"/>
          </a:solidFill>
          <a:ln w="12700">
            <a:solidFill>
              <a:srgbClr val="ECEEDD"/>
            </a:solidFill>
            <a:prstDash val="solid"/>
          </a:ln>
        </p:spPr>
      </p:sp>
      <p:pic>
        <p:nvPicPr>
          <p:cNvPr id="8" name="Image 0" descr="preencoded.png">    </p:cNvPr>
          <p:cNvPicPr>
            <a:picLocks noChangeAspect="1"/>
          </p:cNvPicPr>
          <p:nvPr/>
        </p:nvPicPr>
        <p:blipFill>
          <a:blip r:embed="rId1"/>
          <a:stretch>
            <a:fillRect/>
          </a:stretch>
        </p:blipFill>
        <p:spPr>
          <a:xfrm>
            <a:off x="704088" y="2048256"/>
            <a:ext cx="329184" cy="329184"/>
          </a:xfrm>
          <a:prstGeom prst="rect">
            <a:avLst/>
          </a:prstGeom>
        </p:spPr>
      </p:pic>
      <p:sp>
        <p:nvSpPr>
          <p:cNvPr id="9" name="Text 6"/>
          <p:cNvSpPr txBox="1"/>
          <p:nvPr/>
        </p:nvSpPr>
        <p:spPr>
          <a:xfrm>
            <a:off x="1325880" y="1901952"/>
            <a:ext cx="4632808"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Grundpfand im 1. Rang</a:t>
            </a:r>
            <a:endParaRPr lang="en-US" sz="1300" dirty="0"/>
          </a:p>
        </p:txBody>
      </p:sp>
      <p:sp>
        <p:nvSpPr>
          <p:cNvPr id="10" name="Text 7"/>
          <p:cNvSpPr txBox="1"/>
          <p:nvPr/>
        </p:nvSpPr>
        <p:spPr>
          <a:xfrm>
            <a:off x="1325880" y="2176272"/>
            <a:ext cx="4632808" cy="5486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Schuldbriefe auf Kataster EL4893 und EL4894, Gemeinde Elgg — lastenfrei übertragen.</a:t>
            </a:r>
            <a:endParaRPr lang="en-US" sz="1050" dirty="0"/>
          </a:p>
        </p:txBody>
      </p:sp>
      <p:sp>
        <p:nvSpPr>
          <p:cNvPr id="11" name="Shape 8"/>
          <p:cNvSpPr/>
          <p:nvPr/>
        </p:nvSpPr>
        <p:spPr>
          <a:xfrm>
            <a:off x="576072" y="2852928"/>
            <a:ext cx="585216" cy="585216"/>
          </a:xfrm>
          <a:prstGeom prst="ellipse">
            <a:avLst/>
          </a:prstGeom>
          <a:solidFill>
            <a:srgbClr val="ECEEDD"/>
          </a:solidFill>
          <a:ln w="12700">
            <a:solidFill>
              <a:srgbClr val="ECEEDD"/>
            </a:solidFill>
            <a:prstDash val="solid"/>
          </a:ln>
        </p:spPr>
      </p:sp>
      <p:pic>
        <p:nvPicPr>
          <p:cNvPr id="12" name="Image 1" descr="preencoded.png">    </p:cNvPr>
          <p:cNvPicPr>
            <a:picLocks noChangeAspect="1"/>
          </p:cNvPicPr>
          <p:nvPr/>
        </p:nvPicPr>
        <p:blipFill>
          <a:blip r:embed="rId2"/>
          <a:stretch>
            <a:fillRect/>
          </a:stretch>
        </p:blipFill>
        <p:spPr>
          <a:xfrm>
            <a:off x="704088" y="2980944"/>
            <a:ext cx="329184" cy="329184"/>
          </a:xfrm>
          <a:prstGeom prst="rect">
            <a:avLst/>
          </a:prstGeom>
        </p:spPr>
      </p:pic>
      <p:sp>
        <p:nvSpPr>
          <p:cNvPr id="13" name="Text 9"/>
          <p:cNvSpPr txBox="1"/>
          <p:nvPr/>
        </p:nvSpPr>
        <p:spPr>
          <a:xfrm>
            <a:off x="1325880" y="2834640"/>
            <a:ext cx="4632808"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Eigenkapital 5,47 Mio nach Wandlung</a:t>
            </a:r>
            <a:endParaRPr lang="en-US" sz="1300" dirty="0"/>
          </a:p>
        </p:txBody>
      </p:sp>
      <p:sp>
        <p:nvSpPr>
          <p:cNvPr id="14" name="Text 10"/>
          <p:cNvSpPr txBox="1"/>
          <p:nvPr/>
        </p:nvSpPr>
        <p:spPr>
          <a:xfrm>
            <a:off x="1325880" y="3108960"/>
            <a:ext cx="4632808" cy="5486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Beschluss vom 04.09.2026, Handelsregistereintrag vor Kreditvergabe; Prüfungsbestätigung eines zugelassenen Revisors.</a:t>
            </a:r>
            <a:endParaRPr lang="en-US" sz="1050" dirty="0"/>
          </a:p>
        </p:txBody>
      </p:sp>
      <p:sp>
        <p:nvSpPr>
          <p:cNvPr id="15" name="Shape 11"/>
          <p:cNvSpPr/>
          <p:nvPr/>
        </p:nvSpPr>
        <p:spPr>
          <a:xfrm>
            <a:off x="576072" y="3785616"/>
            <a:ext cx="585216" cy="585216"/>
          </a:xfrm>
          <a:prstGeom prst="ellipse">
            <a:avLst/>
          </a:prstGeom>
          <a:solidFill>
            <a:srgbClr val="ECEEDD"/>
          </a:solidFill>
          <a:ln w="12700">
            <a:solidFill>
              <a:srgbClr val="ECEEDD"/>
            </a:solidFill>
            <a:prstDash val="solid"/>
          </a:ln>
        </p:spPr>
      </p:sp>
      <p:pic>
        <p:nvPicPr>
          <p:cNvPr id="16" name="Image 2" descr="preencoded.png">    </p:cNvPr>
          <p:cNvPicPr>
            <a:picLocks noChangeAspect="1"/>
          </p:cNvPicPr>
          <p:nvPr/>
        </p:nvPicPr>
        <p:blipFill>
          <a:blip r:embed="rId3"/>
          <a:stretch>
            <a:fillRect/>
          </a:stretch>
        </p:blipFill>
        <p:spPr>
          <a:xfrm>
            <a:off x="704088" y="3913632"/>
            <a:ext cx="329184" cy="329184"/>
          </a:xfrm>
          <a:prstGeom prst="rect">
            <a:avLst/>
          </a:prstGeom>
        </p:spPr>
      </p:pic>
      <p:sp>
        <p:nvSpPr>
          <p:cNvPr id="17" name="Text 12"/>
          <p:cNvSpPr txBox="1"/>
          <p:nvPr/>
        </p:nvSpPr>
        <p:spPr>
          <a:xfrm>
            <a:off x="1325880" y="3767328"/>
            <a:ext cx="4632808"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Keine Gruppendarlehen, keine Zinsen</a:t>
            </a:r>
            <a:endParaRPr lang="en-US" sz="1300" dirty="0"/>
          </a:p>
        </p:txBody>
      </p:sp>
      <p:sp>
        <p:nvSpPr>
          <p:cNvPr id="18" name="Text 13"/>
          <p:cNvSpPr txBox="1"/>
          <p:nvPr/>
        </p:nvSpPr>
        <p:spPr>
          <a:xfrm>
            <a:off x="1325880" y="4041648"/>
            <a:ext cx="4632808" cy="5486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Nach der Wandlung bestehen keine Forderungen Nahestehender mehr — kein Rangrücktritt nötig; Rückführungen an die Gruppe nur aus freien Mitteln und im Einvernehmen mit der Bank.</a:t>
            </a:r>
            <a:endParaRPr lang="en-US" sz="1050" dirty="0"/>
          </a:p>
        </p:txBody>
      </p:sp>
      <p:sp>
        <p:nvSpPr>
          <p:cNvPr id="19" name="Shape 14"/>
          <p:cNvSpPr/>
          <p:nvPr/>
        </p:nvSpPr>
        <p:spPr>
          <a:xfrm>
            <a:off x="576072" y="4718304"/>
            <a:ext cx="585216" cy="585216"/>
          </a:xfrm>
          <a:prstGeom prst="ellipse">
            <a:avLst/>
          </a:prstGeom>
          <a:solidFill>
            <a:srgbClr val="ECEEDD"/>
          </a:solidFill>
          <a:ln w="12700">
            <a:solidFill>
              <a:srgbClr val="ECEEDD"/>
            </a:solidFill>
            <a:prstDash val="solid"/>
          </a:ln>
        </p:spPr>
      </p:sp>
      <p:pic>
        <p:nvPicPr>
          <p:cNvPr id="20" name="Image 3" descr="preencoded.png">    </p:cNvPr>
          <p:cNvPicPr>
            <a:picLocks noChangeAspect="1"/>
          </p:cNvPicPr>
          <p:nvPr/>
        </p:nvPicPr>
        <p:blipFill>
          <a:blip r:embed="rId4"/>
          <a:stretch>
            <a:fillRect/>
          </a:stretch>
        </p:blipFill>
        <p:spPr>
          <a:xfrm>
            <a:off x="704088" y="4846320"/>
            <a:ext cx="329184" cy="329184"/>
          </a:xfrm>
          <a:prstGeom prst="rect">
            <a:avLst/>
          </a:prstGeom>
        </p:spPr>
      </p:pic>
      <p:sp>
        <p:nvSpPr>
          <p:cNvPr id="21" name="Text 15"/>
          <p:cNvSpPr txBox="1"/>
          <p:nvPr/>
        </p:nvSpPr>
        <p:spPr>
          <a:xfrm>
            <a:off x="1325880" y="4700016"/>
            <a:ext cx="4632808"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Bauherrenvertretung Urbanstreet</a:t>
            </a:r>
            <a:endParaRPr lang="en-US" sz="1300" dirty="0"/>
          </a:p>
        </p:txBody>
      </p:sp>
      <p:sp>
        <p:nvSpPr>
          <p:cNvPr id="22" name="Text 16"/>
          <p:cNvSpPr txBox="1"/>
          <p:nvPr/>
        </p:nvSpPr>
        <p:spPr>
          <a:xfrm>
            <a:off x="1325880" y="4974336"/>
            <a:ext cx="4632808" cy="5486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Projektsteuerung, Kostencontrolling und Berichterstattung an die Bank aus einer Hand.</a:t>
            </a:r>
            <a:endParaRPr lang="en-US" sz="1050" dirty="0"/>
          </a:p>
        </p:txBody>
      </p:sp>
      <p:sp>
        <p:nvSpPr>
          <p:cNvPr id="23" name="Shape 17"/>
          <p:cNvSpPr/>
          <p:nvPr/>
        </p:nvSpPr>
        <p:spPr>
          <a:xfrm>
            <a:off x="6233008" y="1920240"/>
            <a:ext cx="585216" cy="585216"/>
          </a:xfrm>
          <a:prstGeom prst="ellipse">
            <a:avLst/>
          </a:prstGeom>
          <a:solidFill>
            <a:srgbClr val="ECEEDD"/>
          </a:solidFill>
          <a:ln w="12700">
            <a:solidFill>
              <a:srgbClr val="ECEEDD"/>
            </a:solidFill>
            <a:prstDash val="solid"/>
          </a:ln>
        </p:spPr>
      </p:sp>
      <p:pic>
        <p:nvPicPr>
          <p:cNvPr id="24" name="Image 4" descr="preencoded.png">    </p:cNvPr>
          <p:cNvPicPr>
            <a:picLocks noChangeAspect="1"/>
          </p:cNvPicPr>
          <p:nvPr/>
        </p:nvPicPr>
        <p:blipFill>
          <a:blip r:embed="rId5"/>
          <a:stretch>
            <a:fillRect/>
          </a:stretch>
        </p:blipFill>
        <p:spPr>
          <a:xfrm>
            <a:off x="6361024" y="2048256"/>
            <a:ext cx="329184" cy="329184"/>
          </a:xfrm>
          <a:prstGeom prst="rect">
            <a:avLst/>
          </a:prstGeom>
        </p:spPr>
      </p:pic>
      <p:sp>
        <p:nvSpPr>
          <p:cNvPr id="25" name="Text 18"/>
          <p:cNvSpPr txBox="1"/>
          <p:nvPr/>
        </p:nvSpPr>
        <p:spPr>
          <a:xfrm>
            <a:off x="6982816" y="1901952"/>
            <a:ext cx="4632808"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Pauschalpreis mit Totalunternehmer angestrebt</a:t>
            </a:r>
            <a:endParaRPr lang="en-US" sz="1300" dirty="0"/>
          </a:p>
        </p:txBody>
      </p:sp>
      <p:sp>
        <p:nvSpPr>
          <p:cNvPr id="26" name="Text 19"/>
          <p:cNvSpPr txBox="1"/>
          <p:nvPr/>
        </p:nvSpPr>
        <p:spPr>
          <a:xfrm>
            <a:off x="6982816" y="2176272"/>
            <a:ext cx="4632808" cy="5486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Werkvertrag Methabau TU AG auf Basis des Kostenvoranschlags (Preisstand Juni 2026, indexiert) — Kostenrisiko des Hochbaus beim TU, sobald der Werkvertrag unterzeichnet ist.</a:t>
            </a:r>
            <a:endParaRPr lang="en-US" sz="1050" dirty="0"/>
          </a:p>
        </p:txBody>
      </p:sp>
      <p:sp>
        <p:nvSpPr>
          <p:cNvPr id="27" name="Shape 20"/>
          <p:cNvSpPr/>
          <p:nvPr/>
        </p:nvSpPr>
        <p:spPr>
          <a:xfrm>
            <a:off x="6233008" y="2852928"/>
            <a:ext cx="585216" cy="585216"/>
          </a:xfrm>
          <a:prstGeom prst="ellipse">
            <a:avLst/>
          </a:prstGeom>
          <a:solidFill>
            <a:srgbClr val="ECEEDD"/>
          </a:solidFill>
          <a:ln w="12700">
            <a:solidFill>
              <a:srgbClr val="ECEEDD"/>
            </a:solidFill>
            <a:prstDash val="solid"/>
          </a:ln>
        </p:spPr>
      </p:sp>
      <p:pic>
        <p:nvPicPr>
          <p:cNvPr id="28" name="Image 5" descr="preencoded.png">    </p:cNvPr>
          <p:cNvPicPr>
            <a:picLocks noChangeAspect="1"/>
          </p:cNvPicPr>
          <p:nvPr/>
        </p:nvPicPr>
        <p:blipFill>
          <a:blip r:embed="rId6"/>
          <a:stretch>
            <a:fillRect/>
          </a:stretch>
        </p:blipFill>
        <p:spPr>
          <a:xfrm>
            <a:off x="6361024" y="2980944"/>
            <a:ext cx="329184" cy="329184"/>
          </a:xfrm>
          <a:prstGeom prst="rect">
            <a:avLst/>
          </a:prstGeom>
        </p:spPr>
      </p:pic>
      <p:sp>
        <p:nvSpPr>
          <p:cNvPr id="29" name="Text 21"/>
          <p:cNvSpPr txBox="1"/>
          <p:nvPr/>
        </p:nvSpPr>
        <p:spPr>
          <a:xfrm>
            <a:off x="6982816" y="2834640"/>
            <a:ext cx="4632808"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Bewilligung rechtskräftig</a:t>
            </a:r>
            <a:endParaRPr lang="en-US" sz="1300" dirty="0"/>
          </a:p>
        </p:txBody>
      </p:sp>
      <p:sp>
        <p:nvSpPr>
          <p:cNvPr id="30" name="Text 22"/>
          <p:cNvSpPr txBox="1"/>
          <p:nvPr/>
        </p:nvSpPr>
        <p:spPr>
          <a:xfrm>
            <a:off x="6982816" y="3108960"/>
            <a:ext cx="4632808" cy="5486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Kein Bewilligungsrisiko mehr in der 1. Etappe.</a:t>
            </a:r>
            <a:endParaRPr lang="en-US" sz="1050" dirty="0"/>
          </a:p>
        </p:txBody>
      </p:sp>
      <p:sp>
        <p:nvSpPr>
          <p:cNvPr id="31" name="Shape 23"/>
          <p:cNvSpPr/>
          <p:nvPr/>
        </p:nvSpPr>
        <p:spPr>
          <a:xfrm>
            <a:off x="6233008" y="3785616"/>
            <a:ext cx="585216" cy="585216"/>
          </a:xfrm>
          <a:prstGeom prst="ellipse">
            <a:avLst/>
          </a:prstGeom>
          <a:solidFill>
            <a:srgbClr val="ECEEDD"/>
          </a:solidFill>
          <a:ln w="12700">
            <a:solidFill>
              <a:srgbClr val="ECEEDD"/>
            </a:solidFill>
            <a:prstDash val="solid"/>
          </a:ln>
        </p:spPr>
      </p:sp>
      <p:pic>
        <p:nvPicPr>
          <p:cNvPr id="32" name="Image 6" descr="preencoded.png">    </p:cNvPr>
          <p:cNvPicPr>
            <a:picLocks noChangeAspect="1"/>
          </p:cNvPicPr>
          <p:nvPr/>
        </p:nvPicPr>
        <p:blipFill>
          <a:blip r:embed="rId7"/>
          <a:stretch>
            <a:fillRect/>
          </a:stretch>
        </p:blipFill>
        <p:spPr>
          <a:xfrm>
            <a:off x="6361024" y="3913632"/>
            <a:ext cx="329184" cy="329184"/>
          </a:xfrm>
          <a:prstGeom prst="rect">
            <a:avLst/>
          </a:prstGeom>
        </p:spPr>
      </p:pic>
      <p:sp>
        <p:nvSpPr>
          <p:cNvPr id="33" name="Text 24"/>
          <p:cNvSpPr txBox="1"/>
          <p:nvPr/>
        </p:nvSpPr>
        <p:spPr>
          <a:xfrm>
            <a:off x="6982816" y="3767328"/>
            <a:ext cx="4632808"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Lex Koller als Auszahlungsbedingung</a:t>
            </a:r>
            <a:endParaRPr lang="en-US" sz="1300" dirty="0"/>
          </a:p>
        </p:txBody>
      </p:sp>
      <p:sp>
        <p:nvSpPr>
          <p:cNvPr id="34" name="Text 25"/>
          <p:cNvSpPr txBox="1"/>
          <p:nvPr/>
        </p:nvSpPr>
        <p:spPr>
          <a:xfrm>
            <a:off x="6982816" y="4041648"/>
            <a:ext cx="4632808" cy="5486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Der Feststellungsbeschluss des Bezirksrats Winterthur ist Bedingung des Vollzugs — die Bank zahlt erst, wenn er vorliegt.</a:t>
            </a:r>
            <a:endParaRPr lang="en-US" sz="1050" dirty="0"/>
          </a:p>
        </p:txBody>
      </p:sp>
      <p:sp>
        <p:nvSpPr>
          <p:cNvPr id="35" name="Shape 26"/>
          <p:cNvSpPr/>
          <p:nvPr/>
        </p:nvSpPr>
        <p:spPr>
          <a:xfrm>
            <a:off x="6233008" y="4718304"/>
            <a:ext cx="585216" cy="585216"/>
          </a:xfrm>
          <a:prstGeom prst="ellipse">
            <a:avLst/>
          </a:prstGeom>
          <a:solidFill>
            <a:srgbClr val="ECEEDD"/>
          </a:solidFill>
          <a:ln w="12700">
            <a:solidFill>
              <a:srgbClr val="ECEEDD"/>
            </a:solidFill>
            <a:prstDash val="solid"/>
          </a:ln>
        </p:spPr>
      </p:sp>
      <p:pic>
        <p:nvPicPr>
          <p:cNvPr id="36" name="Image 7" descr="preencoded.png">    </p:cNvPr>
          <p:cNvPicPr>
            <a:picLocks noChangeAspect="1"/>
          </p:cNvPicPr>
          <p:nvPr/>
        </p:nvPicPr>
        <p:blipFill>
          <a:blip r:embed="rId8"/>
          <a:stretch>
            <a:fillRect/>
          </a:stretch>
        </p:blipFill>
        <p:spPr>
          <a:xfrm>
            <a:off x="6361024" y="4846320"/>
            <a:ext cx="329184" cy="329184"/>
          </a:xfrm>
          <a:prstGeom prst="rect">
            <a:avLst/>
          </a:prstGeom>
        </p:spPr>
      </p:pic>
      <p:sp>
        <p:nvSpPr>
          <p:cNvPr id="37" name="Text 27"/>
          <p:cNvSpPr txBox="1"/>
          <p:nvPr/>
        </p:nvSpPr>
        <p:spPr>
          <a:xfrm>
            <a:off x="6982816" y="4700016"/>
            <a:ext cx="4632808"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MWST-Option beschlossen</a:t>
            </a:r>
            <a:endParaRPr lang="en-US" sz="1300" dirty="0"/>
          </a:p>
        </p:txBody>
      </p:sp>
      <p:sp>
        <p:nvSpPr>
          <p:cNvPr id="38" name="Text 28"/>
          <p:cNvSpPr txBox="1"/>
          <p:nvPr/>
        </p:nvSpPr>
        <p:spPr>
          <a:xfrm>
            <a:off x="6982816" y="4974336"/>
            <a:ext cx="4632808" cy="5486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Vorsteuer 2,5 Mio gegenüber Dritten fliesst quartalsweise zurück — der Baukredit trägt die MWST nur ein bis zwei Quartale; Datenraum mit allen Verträgen und dem Buchungsjournal.</a:t>
            </a:r>
            <a:endParaRPr lang="en-US" sz="1050" dirty="0"/>
          </a:p>
        </p:txBody>
      </p:sp>
      <p:sp>
        <p:nvSpPr>
          <p:cNvPr id="39" name="Text 29"/>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40" name="Text 30"/>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41" name="Text 31"/>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Der Weg zur Baufinanzierung in drei Stufen</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Vom Landkredit über den Baukredit zur konsolidierten Hypothek auf dem fertigen Campus</a:t>
            </a:r>
            <a:endParaRPr lang="en-US" sz="1200" dirty="0"/>
          </a:p>
        </p:txBody>
      </p:sp>
      <p:sp>
        <p:nvSpPr>
          <p:cNvPr id="5" name="Shape 3"/>
          <p:cNvSpPr/>
          <p:nvPr/>
        </p:nvSpPr>
        <p:spPr>
          <a:xfrm>
            <a:off x="576072" y="1554480"/>
            <a:ext cx="3496970" cy="3017520"/>
          </a:xfrm>
          <a:prstGeom prst="roundRect">
            <a:avLst>
              <a:gd name="adj" fmla="val 3333"/>
            </a:avLst>
          </a:prstGeom>
          <a:solidFill>
            <a:srgbClr val="FFFFFF"/>
          </a:solidFill>
          <a:ln w="9525">
            <a:solidFill>
              <a:srgbClr val="DDE3C9"/>
            </a:solidFill>
            <a:prstDash val="solid"/>
          </a:ln>
        </p:spPr>
      </p:sp>
      <p:sp>
        <p:nvSpPr>
          <p:cNvPr id="6" name="Shape 4"/>
          <p:cNvSpPr/>
          <p:nvPr/>
        </p:nvSpPr>
        <p:spPr>
          <a:xfrm>
            <a:off x="676656" y="1554480"/>
            <a:ext cx="3295802" cy="41148"/>
          </a:xfrm>
          <a:prstGeom prst="rect">
            <a:avLst/>
          </a:prstGeom>
          <a:solidFill>
            <a:srgbClr val="D9A93A"/>
          </a:solidFill>
          <a:ln w="12700">
            <a:solidFill>
              <a:srgbClr val="D9A93A"/>
            </a:solidFill>
            <a:prstDash val="solid"/>
          </a:ln>
        </p:spPr>
      </p:sp>
      <p:sp>
        <p:nvSpPr>
          <p:cNvPr id="7" name="Text 5"/>
          <p:cNvSpPr txBox="1"/>
          <p:nvPr/>
        </p:nvSpPr>
        <p:spPr>
          <a:xfrm>
            <a:off x="804672" y="1783080"/>
            <a:ext cx="914400" cy="640080"/>
          </a:xfrm>
          <a:prstGeom prst="rect">
            <a:avLst/>
          </a:prstGeom>
          <a:noFill/>
          <a:ln/>
        </p:spPr>
        <p:txBody>
          <a:bodyPr wrap="square" lIns="0" tIns="0" rIns="0" bIns="0" rtlCol="0" anchor="ctr"/>
          <a:lstStyle/>
          <a:p>
            <a:pPr indent="0" marL="0">
              <a:buNone/>
            </a:pPr>
            <a:r>
              <a:rPr lang="en-US" sz="4000" dirty="0">
                <a:solidFill>
                  <a:srgbClr val="5D603E"/>
                </a:solidFill>
                <a:latin typeface="Georgia" pitchFamily="34" charset="0"/>
                <a:ea typeface="Georgia" pitchFamily="34" charset="-122"/>
                <a:cs typeface="Georgia" pitchFamily="34" charset="-120"/>
              </a:rPr>
              <a:t>1</a:t>
            </a:r>
            <a:endParaRPr lang="en-US" sz="4000" dirty="0"/>
          </a:p>
        </p:txBody>
      </p:sp>
      <p:sp>
        <p:nvSpPr>
          <p:cNvPr id="8" name="Text 6"/>
          <p:cNvSpPr txBox="1"/>
          <p:nvPr/>
        </p:nvSpPr>
        <p:spPr>
          <a:xfrm>
            <a:off x="2335682" y="1938528"/>
            <a:ext cx="1508760" cy="274320"/>
          </a:xfrm>
          <a:prstGeom prst="rect">
            <a:avLst/>
          </a:prstGeom>
          <a:noFill/>
          <a:ln/>
        </p:spPr>
        <p:txBody>
          <a:bodyPr wrap="square" lIns="0" tIns="0" rIns="0" bIns="0" rtlCol="0" anchor="ctr"/>
          <a:lstStyle/>
          <a:p>
            <a:pPr algn="r" indent="0" marL="0">
              <a:buNone/>
            </a:pPr>
            <a:r>
              <a:rPr lang="en-US" sz="900" b="1" spc="200" kern="0" dirty="0">
                <a:solidFill>
                  <a:srgbClr val="68705F"/>
                </a:solidFill>
                <a:latin typeface="Arial" pitchFamily="34" charset="0"/>
                <a:ea typeface="Arial" pitchFamily="34" charset="-122"/>
                <a:cs typeface="Arial" pitchFamily="34" charset="-120"/>
              </a:rPr>
              <a:t>Q4 2026</a:t>
            </a:r>
            <a:endParaRPr lang="en-US" sz="900" dirty="0"/>
          </a:p>
        </p:txBody>
      </p:sp>
      <p:sp>
        <p:nvSpPr>
          <p:cNvPr id="9" name="Text 7"/>
          <p:cNvSpPr txBox="1"/>
          <p:nvPr/>
        </p:nvSpPr>
        <p:spPr>
          <a:xfrm>
            <a:off x="804672" y="2468880"/>
            <a:ext cx="3039770" cy="411480"/>
          </a:xfrm>
          <a:prstGeom prst="rect">
            <a:avLst/>
          </a:prstGeom>
          <a:noFill/>
          <a:ln/>
        </p:spPr>
        <p:txBody>
          <a:bodyPr wrap="square" lIns="0" tIns="0" rIns="0" bIns="0" rtlCol="0" anchor="ctr"/>
          <a:lstStyle/>
          <a:p>
            <a:pPr indent="0" marL="0">
              <a:buNone/>
            </a:pPr>
            <a:r>
              <a:rPr lang="en-US" sz="1800" dirty="0">
                <a:solidFill>
                  <a:srgbClr val="1F261A"/>
                </a:solidFill>
                <a:latin typeface="Georgia" pitchFamily="34" charset="0"/>
                <a:ea typeface="Georgia" pitchFamily="34" charset="-122"/>
                <a:cs typeface="Georgia" pitchFamily="34" charset="-120"/>
              </a:rPr>
              <a:t>Landkredit</a:t>
            </a:r>
            <a:endParaRPr lang="en-US" sz="1800" dirty="0"/>
          </a:p>
        </p:txBody>
      </p:sp>
      <p:sp>
        <p:nvSpPr>
          <p:cNvPr id="10" name="Text 8"/>
          <p:cNvSpPr txBox="1"/>
          <p:nvPr/>
        </p:nvSpPr>
        <p:spPr>
          <a:xfrm>
            <a:off x="804672" y="2926080"/>
            <a:ext cx="3039770" cy="118872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CHF 5,0 Mio Hypothek 1. Rang · Lex-Koller-Beschluss bis 23.12.2026, Vollzug danach · Eigenkapital 5,47 Mio nach Wandlung</a:t>
            </a:r>
            <a:endParaRPr lang="en-US" sz="1050" dirty="0"/>
          </a:p>
        </p:txBody>
      </p:sp>
      <p:sp>
        <p:nvSpPr>
          <p:cNvPr id="11" name="Text 9"/>
          <p:cNvSpPr txBox="1"/>
          <p:nvPr/>
        </p:nvSpPr>
        <p:spPr>
          <a:xfrm>
            <a:off x="804672" y="4160520"/>
            <a:ext cx="3039770" cy="274320"/>
          </a:xfrm>
          <a:prstGeom prst="rect">
            <a:avLst/>
          </a:prstGeom>
          <a:noFill/>
          <a:ln/>
        </p:spPr>
        <p:txBody>
          <a:bodyPr wrap="square" lIns="0" tIns="0" rIns="0" bIns="0" rtlCol="0" anchor="ctr"/>
          <a:lstStyle/>
          <a:p>
            <a:pPr indent="0" marL="0">
              <a:buNone/>
            </a:pPr>
            <a:r>
              <a:rPr lang="en-US" sz="950" b="1" dirty="0">
                <a:solidFill>
                  <a:srgbClr val="5D603E"/>
                </a:solidFill>
                <a:latin typeface="Arial" pitchFamily="34" charset="0"/>
                <a:ea typeface="Arial" pitchFamily="34" charset="-122"/>
                <a:cs typeface="Arial" pitchFamily="34" charset="-120"/>
              </a:rPr>
              <a:t>Sicherheit: bewilligtes Bauland</a:t>
            </a:r>
            <a:endParaRPr lang="en-US" sz="950" dirty="0"/>
          </a:p>
        </p:txBody>
      </p:sp>
      <p:pic>
        <p:nvPicPr>
          <p:cNvPr id="12" name="Image 0" descr="preencoded.png">    </p:cNvPr>
          <p:cNvPicPr>
            <a:picLocks noChangeAspect="1"/>
          </p:cNvPicPr>
          <p:nvPr/>
        </p:nvPicPr>
        <p:blipFill>
          <a:blip r:embed="rId1"/>
          <a:stretch>
            <a:fillRect/>
          </a:stretch>
        </p:blipFill>
        <p:spPr>
          <a:xfrm>
            <a:off x="4100474" y="2953512"/>
            <a:ext cx="219456" cy="219456"/>
          </a:xfrm>
          <a:prstGeom prst="rect">
            <a:avLst/>
          </a:prstGeom>
        </p:spPr>
      </p:pic>
      <p:sp>
        <p:nvSpPr>
          <p:cNvPr id="13" name="Shape 10"/>
          <p:cNvSpPr/>
          <p:nvPr/>
        </p:nvSpPr>
        <p:spPr>
          <a:xfrm>
            <a:off x="4347362" y="1554480"/>
            <a:ext cx="3496970" cy="3017520"/>
          </a:xfrm>
          <a:prstGeom prst="roundRect">
            <a:avLst>
              <a:gd name="adj" fmla="val 3333"/>
            </a:avLst>
          </a:prstGeom>
          <a:solidFill>
            <a:srgbClr val="FFFFFF"/>
          </a:solidFill>
          <a:ln w="9525">
            <a:solidFill>
              <a:srgbClr val="DDE3C9"/>
            </a:solidFill>
            <a:prstDash val="solid"/>
          </a:ln>
        </p:spPr>
      </p:sp>
      <p:sp>
        <p:nvSpPr>
          <p:cNvPr id="14" name="Shape 11"/>
          <p:cNvSpPr/>
          <p:nvPr/>
        </p:nvSpPr>
        <p:spPr>
          <a:xfrm>
            <a:off x="4447946" y="1554480"/>
            <a:ext cx="3295802" cy="41148"/>
          </a:xfrm>
          <a:prstGeom prst="rect">
            <a:avLst/>
          </a:prstGeom>
          <a:solidFill>
            <a:srgbClr val="5D603E"/>
          </a:solidFill>
          <a:ln w="12700">
            <a:solidFill>
              <a:srgbClr val="5D603E"/>
            </a:solidFill>
            <a:prstDash val="solid"/>
          </a:ln>
        </p:spPr>
      </p:sp>
      <p:sp>
        <p:nvSpPr>
          <p:cNvPr id="15" name="Text 12"/>
          <p:cNvSpPr txBox="1"/>
          <p:nvPr/>
        </p:nvSpPr>
        <p:spPr>
          <a:xfrm>
            <a:off x="4575962" y="1783080"/>
            <a:ext cx="914400" cy="640080"/>
          </a:xfrm>
          <a:prstGeom prst="rect">
            <a:avLst/>
          </a:prstGeom>
          <a:noFill/>
          <a:ln/>
        </p:spPr>
        <p:txBody>
          <a:bodyPr wrap="square" lIns="0" tIns="0" rIns="0" bIns="0" rtlCol="0" anchor="ctr"/>
          <a:lstStyle/>
          <a:p>
            <a:pPr indent="0" marL="0">
              <a:buNone/>
            </a:pPr>
            <a:r>
              <a:rPr lang="en-US" sz="4000" dirty="0">
                <a:solidFill>
                  <a:srgbClr val="5D603E"/>
                </a:solidFill>
                <a:latin typeface="Georgia" pitchFamily="34" charset="0"/>
                <a:ea typeface="Georgia" pitchFamily="34" charset="-122"/>
                <a:cs typeface="Georgia" pitchFamily="34" charset="-120"/>
              </a:rPr>
              <a:t>2</a:t>
            </a:r>
            <a:endParaRPr lang="en-US" sz="4000" dirty="0"/>
          </a:p>
        </p:txBody>
      </p:sp>
      <p:sp>
        <p:nvSpPr>
          <p:cNvPr id="16" name="Text 13"/>
          <p:cNvSpPr txBox="1"/>
          <p:nvPr/>
        </p:nvSpPr>
        <p:spPr>
          <a:xfrm>
            <a:off x="6106973" y="1938528"/>
            <a:ext cx="1508760" cy="274320"/>
          </a:xfrm>
          <a:prstGeom prst="rect">
            <a:avLst/>
          </a:prstGeom>
          <a:noFill/>
          <a:ln/>
        </p:spPr>
        <p:txBody>
          <a:bodyPr wrap="square" lIns="0" tIns="0" rIns="0" bIns="0" rtlCol="0" anchor="ctr"/>
          <a:lstStyle/>
          <a:p>
            <a:pPr algn="r" indent="0" marL="0">
              <a:buNone/>
            </a:pPr>
            <a:r>
              <a:rPr lang="en-US" sz="900" b="1" spc="200" kern="0" dirty="0">
                <a:solidFill>
                  <a:srgbClr val="68705F"/>
                </a:solidFill>
                <a:latin typeface="Arial" pitchFamily="34" charset="0"/>
                <a:ea typeface="Arial" pitchFamily="34" charset="-122"/>
                <a:cs typeface="Arial" pitchFamily="34" charset="-120"/>
              </a:rPr>
              <a:t>2027 – 2028</a:t>
            </a:r>
            <a:endParaRPr lang="en-US" sz="900" dirty="0"/>
          </a:p>
        </p:txBody>
      </p:sp>
      <p:sp>
        <p:nvSpPr>
          <p:cNvPr id="17" name="Text 14"/>
          <p:cNvSpPr txBox="1"/>
          <p:nvPr/>
        </p:nvSpPr>
        <p:spPr>
          <a:xfrm>
            <a:off x="4575962" y="2468880"/>
            <a:ext cx="3039770" cy="411480"/>
          </a:xfrm>
          <a:prstGeom prst="rect">
            <a:avLst/>
          </a:prstGeom>
          <a:noFill/>
          <a:ln/>
        </p:spPr>
        <p:txBody>
          <a:bodyPr wrap="square" lIns="0" tIns="0" rIns="0" bIns="0" rtlCol="0" anchor="ctr"/>
          <a:lstStyle/>
          <a:p>
            <a:pPr indent="0" marL="0">
              <a:buNone/>
            </a:pPr>
            <a:r>
              <a:rPr lang="en-US" sz="1800" dirty="0">
                <a:solidFill>
                  <a:srgbClr val="1F261A"/>
                </a:solidFill>
                <a:latin typeface="Georgia" pitchFamily="34" charset="0"/>
                <a:ea typeface="Georgia" pitchFamily="34" charset="-122"/>
                <a:cs typeface="Georgia" pitchFamily="34" charset="-120"/>
              </a:rPr>
              <a:t>Baukredit</a:t>
            </a:r>
            <a:endParaRPr lang="en-US" sz="1800" dirty="0"/>
          </a:p>
        </p:txBody>
      </p:sp>
      <p:sp>
        <p:nvSpPr>
          <p:cNvPr id="18" name="Text 15"/>
          <p:cNvSpPr txBox="1"/>
          <p:nvPr/>
        </p:nvSpPr>
        <p:spPr>
          <a:xfrm>
            <a:off x="4575962" y="2926080"/>
            <a:ext cx="3039770" cy="118872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CHF 31,5 Mio Erstellungskosten (Methabau 30,4 + Baunebenkosten/Quartierplan 1,1) plus Bauzinsen und Reserve · Vorsteuer 2,5 Mio gegenüber Dritten fliesst quartalsweise zurück · Pauschalpreis TU angestrebt</a:t>
            </a:r>
            <a:endParaRPr lang="en-US" sz="1050" dirty="0"/>
          </a:p>
        </p:txBody>
      </p:sp>
      <p:sp>
        <p:nvSpPr>
          <p:cNvPr id="19" name="Text 16"/>
          <p:cNvSpPr txBox="1"/>
          <p:nvPr/>
        </p:nvSpPr>
        <p:spPr>
          <a:xfrm>
            <a:off x="4575962" y="4160520"/>
            <a:ext cx="3039770" cy="274320"/>
          </a:xfrm>
          <a:prstGeom prst="rect">
            <a:avLst/>
          </a:prstGeom>
          <a:noFill/>
          <a:ln/>
        </p:spPr>
        <p:txBody>
          <a:bodyPr wrap="square" lIns="0" tIns="0" rIns="0" bIns="0" rtlCol="0" anchor="ctr"/>
          <a:lstStyle/>
          <a:p>
            <a:pPr indent="0" marL="0">
              <a:buNone/>
            </a:pPr>
            <a:r>
              <a:rPr lang="en-US" sz="950" b="1" dirty="0">
                <a:solidFill>
                  <a:srgbClr val="5D603E"/>
                </a:solidFill>
                <a:latin typeface="Arial" pitchFamily="34" charset="0"/>
                <a:ea typeface="Arial" pitchFamily="34" charset="-122"/>
                <a:cs typeface="Arial" pitchFamily="34" charset="-120"/>
              </a:rPr>
              <a:t>Sicherheit: Land + Bauwerk im Bau</a:t>
            </a:r>
            <a:endParaRPr lang="en-US" sz="950" dirty="0"/>
          </a:p>
        </p:txBody>
      </p:sp>
      <p:pic>
        <p:nvPicPr>
          <p:cNvPr id="20" name="Image 1" descr="preencoded.png">    </p:cNvPr>
          <p:cNvPicPr>
            <a:picLocks noChangeAspect="1"/>
          </p:cNvPicPr>
          <p:nvPr/>
        </p:nvPicPr>
        <p:blipFill>
          <a:blip r:embed="rId2"/>
          <a:stretch>
            <a:fillRect/>
          </a:stretch>
        </p:blipFill>
        <p:spPr>
          <a:xfrm>
            <a:off x="7871765" y="2953512"/>
            <a:ext cx="219456" cy="219456"/>
          </a:xfrm>
          <a:prstGeom prst="rect">
            <a:avLst/>
          </a:prstGeom>
        </p:spPr>
      </p:pic>
      <p:sp>
        <p:nvSpPr>
          <p:cNvPr id="21" name="Shape 17"/>
          <p:cNvSpPr/>
          <p:nvPr/>
        </p:nvSpPr>
        <p:spPr>
          <a:xfrm>
            <a:off x="8118653" y="1554480"/>
            <a:ext cx="3496970" cy="3017520"/>
          </a:xfrm>
          <a:prstGeom prst="roundRect">
            <a:avLst>
              <a:gd name="adj" fmla="val 3333"/>
            </a:avLst>
          </a:prstGeom>
          <a:solidFill>
            <a:srgbClr val="FFFFFF"/>
          </a:solidFill>
          <a:ln w="9525">
            <a:solidFill>
              <a:srgbClr val="DDE3C9"/>
            </a:solidFill>
            <a:prstDash val="solid"/>
          </a:ln>
        </p:spPr>
      </p:sp>
      <p:sp>
        <p:nvSpPr>
          <p:cNvPr id="22" name="Shape 18"/>
          <p:cNvSpPr/>
          <p:nvPr/>
        </p:nvSpPr>
        <p:spPr>
          <a:xfrm>
            <a:off x="8219237" y="1554480"/>
            <a:ext cx="3295802" cy="41148"/>
          </a:xfrm>
          <a:prstGeom prst="rect">
            <a:avLst/>
          </a:prstGeom>
          <a:solidFill>
            <a:srgbClr val="5A7D20"/>
          </a:solidFill>
          <a:ln w="12700">
            <a:solidFill>
              <a:srgbClr val="5A7D20"/>
            </a:solidFill>
            <a:prstDash val="solid"/>
          </a:ln>
        </p:spPr>
      </p:sp>
      <p:sp>
        <p:nvSpPr>
          <p:cNvPr id="23" name="Text 19"/>
          <p:cNvSpPr txBox="1"/>
          <p:nvPr/>
        </p:nvSpPr>
        <p:spPr>
          <a:xfrm>
            <a:off x="8347253" y="1783080"/>
            <a:ext cx="914400" cy="640080"/>
          </a:xfrm>
          <a:prstGeom prst="rect">
            <a:avLst/>
          </a:prstGeom>
          <a:noFill/>
          <a:ln/>
        </p:spPr>
        <p:txBody>
          <a:bodyPr wrap="square" lIns="0" tIns="0" rIns="0" bIns="0" rtlCol="0" anchor="ctr"/>
          <a:lstStyle/>
          <a:p>
            <a:pPr indent="0" marL="0">
              <a:buNone/>
            </a:pPr>
            <a:r>
              <a:rPr lang="en-US" sz="4000" dirty="0">
                <a:solidFill>
                  <a:srgbClr val="5D603E"/>
                </a:solidFill>
                <a:latin typeface="Georgia" pitchFamily="34" charset="0"/>
                <a:ea typeface="Georgia" pitchFamily="34" charset="-122"/>
                <a:cs typeface="Georgia" pitchFamily="34" charset="-120"/>
              </a:rPr>
              <a:t>3</a:t>
            </a:r>
            <a:endParaRPr lang="en-US" sz="4000" dirty="0"/>
          </a:p>
        </p:txBody>
      </p:sp>
      <p:sp>
        <p:nvSpPr>
          <p:cNvPr id="24" name="Text 20"/>
          <p:cNvSpPr txBox="1"/>
          <p:nvPr/>
        </p:nvSpPr>
        <p:spPr>
          <a:xfrm>
            <a:off x="9878263" y="1938528"/>
            <a:ext cx="1508760" cy="274320"/>
          </a:xfrm>
          <a:prstGeom prst="rect">
            <a:avLst/>
          </a:prstGeom>
          <a:noFill/>
          <a:ln/>
        </p:spPr>
        <p:txBody>
          <a:bodyPr wrap="square" lIns="0" tIns="0" rIns="0" bIns="0" rtlCol="0" anchor="ctr"/>
          <a:lstStyle/>
          <a:p>
            <a:pPr algn="r" indent="0" marL="0">
              <a:buNone/>
            </a:pPr>
            <a:r>
              <a:rPr lang="en-US" sz="900" b="1" spc="200" kern="0" dirty="0">
                <a:solidFill>
                  <a:srgbClr val="68705F"/>
                </a:solidFill>
                <a:latin typeface="Arial" pitchFamily="34" charset="0"/>
                <a:ea typeface="Arial" pitchFamily="34" charset="-122"/>
                <a:cs typeface="Arial" pitchFamily="34" charset="-120"/>
              </a:rPr>
              <a:t>AB BEZUG</a:t>
            </a:r>
            <a:endParaRPr lang="en-US" sz="900" dirty="0"/>
          </a:p>
        </p:txBody>
      </p:sp>
      <p:sp>
        <p:nvSpPr>
          <p:cNvPr id="25" name="Text 21"/>
          <p:cNvSpPr txBox="1"/>
          <p:nvPr/>
        </p:nvSpPr>
        <p:spPr>
          <a:xfrm>
            <a:off x="8347253" y="2468880"/>
            <a:ext cx="3039770" cy="411480"/>
          </a:xfrm>
          <a:prstGeom prst="rect">
            <a:avLst/>
          </a:prstGeom>
          <a:noFill/>
          <a:ln/>
        </p:spPr>
        <p:txBody>
          <a:bodyPr wrap="square" lIns="0" tIns="0" rIns="0" bIns="0" rtlCol="0" anchor="ctr"/>
          <a:lstStyle/>
          <a:p>
            <a:pPr indent="0" marL="0">
              <a:buNone/>
            </a:pPr>
            <a:r>
              <a:rPr lang="en-US" sz="1800" dirty="0">
                <a:solidFill>
                  <a:srgbClr val="1F261A"/>
                </a:solidFill>
                <a:latin typeface="Georgia" pitchFamily="34" charset="0"/>
                <a:ea typeface="Georgia" pitchFamily="34" charset="-122"/>
                <a:cs typeface="Georgia" pitchFamily="34" charset="-120"/>
              </a:rPr>
              <a:t>Konsolidierung</a:t>
            </a:r>
            <a:endParaRPr lang="en-US" sz="1800" dirty="0"/>
          </a:p>
        </p:txBody>
      </p:sp>
      <p:sp>
        <p:nvSpPr>
          <p:cNvPr id="26" name="Text 22"/>
          <p:cNvSpPr txBox="1"/>
          <p:nvPr/>
        </p:nvSpPr>
        <p:spPr>
          <a:xfrm>
            <a:off x="8347253" y="2926080"/>
            <a:ext cx="3039770" cy="118872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Umwandlung in eine langfristige Hypothek auf dem vermieteten Campus · Belehnung höchstens 65 % des Ertragswerts · Amortisation aus Mietertrag</a:t>
            </a:r>
            <a:endParaRPr lang="en-US" sz="1050" dirty="0"/>
          </a:p>
        </p:txBody>
      </p:sp>
      <p:sp>
        <p:nvSpPr>
          <p:cNvPr id="27" name="Text 23"/>
          <p:cNvSpPr txBox="1"/>
          <p:nvPr/>
        </p:nvSpPr>
        <p:spPr>
          <a:xfrm>
            <a:off x="8347253" y="4160520"/>
            <a:ext cx="3039770" cy="274320"/>
          </a:xfrm>
          <a:prstGeom prst="rect">
            <a:avLst/>
          </a:prstGeom>
          <a:noFill/>
          <a:ln/>
        </p:spPr>
        <p:txBody>
          <a:bodyPr wrap="square" lIns="0" tIns="0" rIns="0" bIns="0" rtlCol="0" anchor="ctr"/>
          <a:lstStyle/>
          <a:p>
            <a:pPr indent="0" marL="0">
              <a:buNone/>
            </a:pPr>
            <a:r>
              <a:rPr lang="en-US" sz="950" b="1" dirty="0">
                <a:solidFill>
                  <a:srgbClr val="5D603E"/>
                </a:solidFill>
                <a:latin typeface="Arial" pitchFamily="34" charset="0"/>
                <a:ea typeface="Arial" pitchFamily="34" charset="-122"/>
                <a:cs typeface="Arial" pitchFamily="34" charset="-120"/>
              </a:rPr>
              <a:t>Sicherheit: Ertragswert Campus</a:t>
            </a:r>
            <a:endParaRPr lang="en-US" sz="950" dirty="0"/>
          </a:p>
        </p:txBody>
      </p:sp>
      <p:sp>
        <p:nvSpPr>
          <p:cNvPr id="28" name="Text 24"/>
          <p:cNvSpPr txBox="1"/>
          <p:nvPr/>
        </p:nvSpPr>
        <p:spPr>
          <a:xfrm>
            <a:off x="576072" y="4754880"/>
            <a:ext cx="11039551" cy="228600"/>
          </a:xfrm>
          <a:prstGeom prst="rect">
            <a:avLst/>
          </a:prstGeom>
          <a:noFill/>
          <a:ln/>
        </p:spPr>
        <p:txBody>
          <a:bodyPr wrap="square" lIns="0" tIns="0" rIns="0" bIns="0" rtlCol="0" anchor="ctr"/>
          <a:lstStyle/>
          <a:p>
            <a:pPr indent="0" marL="0">
              <a:buNone/>
            </a:pPr>
            <a:r>
              <a:rPr lang="en-US" sz="850" b="1" spc="150" kern="0" dirty="0">
                <a:solidFill>
                  <a:srgbClr val="68705F"/>
                </a:solidFill>
                <a:latin typeface="Arial" pitchFamily="34" charset="0"/>
                <a:ea typeface="Arial" pitchFamily="34" charset="-122"/>
                <a:cs typeface="Arial" pitchFamily="34" charset="-120"/>
              </a:rPr>
              <a:t>KAPITALSTRUKTUR AM ENDE DER BAUPHASE — GESAMTINVESTITION CHF 41,8 MIO EXKL. MWST · BANK 65 % DES ERTRAGSWERTS (BASE CASE 38,7 MIO)</a:t>
            </a:r>
            <a:endParaRPr lang="en-US" sz="850" dirty="0"/>
          </a:p>
        </p:txBody>
      </p:sp>
      <p:sp>
        <p:nvSpPr>
          <p:cNvPr id="29" name="Shape 25"/>
          <p:cNvSpPr/>
          <p:nvPr/>
        </p:nvSpPr>
        <p:spPr>
          <a:xfrm>
            <a:off x="576072" y="5029200"/>
            <a:ext cx="6629013" cy="457200"/>
          </a:xfrm>
          <a:prstGeom prst="rect">
            <a:avLst/>
          </a:prstGeom>
          <a:solidFill>
            <a:srgbClr val="5D603E"/>
          </a:solidFill>
          <a:ln w="12700">
            <a:solidFill>
              <a:srgbClr val="F6F7EC"/>
            </a:solidFill>
            <a:prstDash val="solid"/>
          </a:ln>
        </p:spPr>
      </p:sp>
      <p:sp>
        <p:nvSpPr>
          <p:cNvPr id="30" name="Text 26"/>
          <p:cNvSpPr txBox="1"/>
          <p:nvPr/>
        </p:nvSpPr>
        <p:spPr>
          <a:xfrm>
            <a:off x="649224" y="5029200"/>
            <a:ext cx="6537573" cy="457200"/>
          </a:xfrm>
          <a:prstGeom prst="rect">
            <a:avLst/>
          </a:prstGeom>
          <a:noFill/>
          <a:ln/>
        </p:spPr>
        <p:txBody>
          <a:bodyPr wrap="square" lIns="0" tIns="0" rIns="0" bIns="0" rtlCol="0" anchor="ctr"/>
          <a:lstStyle/>
          <a:p>
            <a:pPr indent="0" marL="0">
              <a:buNone/>
            </a:pPr>
            <a:r>
              <a:rPr lang="en-US" sz="950" b="1" dirty="0">
                <a:solidFill>
                  <a:srgbClr val="FFFFFF"/>
                </a:solidFill>
                <a:latin typeface="Arial" pitchFamily="34" charset="0"/>
                <a:ea typeface="Arial" pitchFamily="34" charset="-122"/>
                <a:cs typeface="Arial" pitchFamily="34" charset="-120"/>
              </a:rPr>
              <a:t>Bankfinanzierung ≈ 25,1 Mio</a:t>
            </a:r>
            <a:endParaRPr lang="en-US" sz="950" dirty="0"/>
          </a:p>
        </p:txBody>
      </p:sp>
      <p:sp>
        <p:nvSpPr>
          <p:cNvPr id="31" name="Shape 27"/>
          <p:cNvSpPr/>
          <p:nvPr/>
        </p:nvSpPr>
        <p:spPr>
          <a:xfrm>
            <a:off x="7205085" y="5029200"/>
            <a:ext cx="1452573" cy="457200"/>
          </a:xfrm>
          <a:prstGeom prst="rect">
            <a:avLst/>
          </a:prstGeom>
          <a:solidFill>
            <a:srgbClr val="5A7D20"/>
          </a:solidFill>
          <a:ln w="12700">
            <a:solidFill>
              <a:srgbClr val="F6F7EC"/>
            </a:solidFill>
            <a:prstDash val="solid"/>
          </a:ln>
        </p:spPr>
      </p:sp>
      <p:sp>
        <p:nvSpPr>
          <p:cNvPr id="32" name="Text 28"/>
          <p:cNvSpPr txBox="1"/>
          <p:nvPr/>
        </p:nvSpPr>
        <p:spPr>
          <a:xfrm>
            <a:off x="7278237" y="5029200"/>
            <a:ext cx="1361133" cy="457200"/>
          </a:xfrm>
          <a:prstGeom prst="rect">
            <a:avLst/>
          </a:prstGeom>
          <a:noFill/>
          <a:ln/>
        </p:spPr>
        <p:txBody>
          <a:bodyPr wrap="square" lIns="0" tIns="0" rIns="0" bIns="0" rtlCol="0" anchor="ctr"/>
          <a:lstStyle/>
          <a:p>
            <a:pPr indent="0" marL="0">
              <a:buNone/>
            </a:pPr>
            <a:r>
              <a:rPr lang="en-US" sz="950" b="1" dirty="0">
                <a:solidFill>
                  <a:srgbClr val="FFFFFF"/>
                </a:solidFill>
                <a:latin typeface="Arial" pitchFamily="34" charset="0"/>
                <a:ea typeface="Arial" pitchFamily="34" charset="-122"/>
                <a:cs typeface="Arial" pitchFamily="34" charset="-120"/>
              </a:rPr>
              <a:t>Eigenkapital 5,5 Mio</a:t>
            </a:r>
            <a:endParaRPr lang="en-US" sz="950" dirty="0"/>
          </a:p>
        </p:txBody>
      </p:sp>
      <p:sp>
        <p:nvSpPr>
          <p:cNvPr id="33" name="Shape 29"/>
          <p:cNvSpPr/>
          <p:nvPr/>
        </p:nvSpPr>
        <p:spPr>
          <a:xfrm>
            <a:off x="8657657" y="5029200"/>
            <a:ext cx="2957966" cy="457200"/>
          </a:xfrm>
          <a:prstGeom prst="rect">
            <a:avLst/>
          </a:prstGeom>
          <a:solidFill>
            <a:srgbClr val="D9A93A"/>
          </a:solidFill>
          <a:ln w="12700">
            <a:solidFill>
              <a:srgbClr val="F6F7EC"/>
            </a:solidFill>
            <a:prstDash val="solid"/>
          </a:ln>
        </p:spPr>
      </p:sp>
      <p:sp>
        <p:nvSpPr>
          <p:cNvPr id="34" name="Text 30"/>
          <p:cNvSpPr txBox="1"/>
          <p:nvPr/>
        </p:nvSpPr>
        <p:spPr>
          <a:xfrm>
            <a:off x="8730809" y="5029200"/>
            <a:ext cx="2866526" cy="457200"/>
          </a:xfrm>
          <a:prstGeom prst="rect">
            <a:avLst/>
          </a:prstGeom>
          <a:noFill/>
          <a:ln/>
        </p:spPr>
        <p:txBody>
          <a:bodyPr wrap="square" lIns="0" tIns="0" rIns="0" bIns="0" rtlCol="0" anchor="ctr"/>
          <a:lstStyle/>
          <a:p>
            <a:pPr indent="0" marL="0">
              <a:buNone/>
            </a:pPr>
            <a:r>
              <a:rPr lang="en-US" sz="950" b="1" dirty="0">
                <a:solidFill>
                  <a:srgbClr val="1F261A"/>
                </a:solidFill>
                <a:latin typeface="Arial" pitchFamily="34" charset="0"/>
                <a:ea typeface="Arial" pitchFamily="34" charset="-122"/>
                <a:cs typeface="Arial" pitchFamily="34" charset="-120"/>
              </a:rPr>
              <a:t>Eigenkapitalbedarf ≈ 11,2 Mio</a:t>
            </a:r>
            <a:endParaRPr lang="en-US" sz="950" dirty="0"/>
          </a:p>
        </p:txBody>
      </p:sp>
      <p:sp>
        <p:nvSpPr>
          <p:cNvPr id="35" name="Text 31"/>
          <p:cNvSpPr txBox="1"/>
          <p:nvPr/>
        </p:nvSpPr>
        <p:spPr>
          <a:xfrm>
            <a:off x="576072" y="5559552"/>
            <a:ext cx="11039551" cy="36576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Vorhandenes Eigenkapital: 5,47 Mio nach Wandlung beider Gruppenforderungen. Der Bedarf von rund 11 Mio im Base Case — 7 Mio bei Mietzins +10 %, bis 15 Mio bei 5 % Kapitalisierung — ist das Angebot an Investoren (Folien 15 und 16). Die Vorsteuer gegenüber Dritten wird zurückerstattet und ist nicht Teil des Bedarfs.</a:t>
            </a:r>
            <a:endParaRPr lang="en-US" sz="950" dirty="0"/>
          </a:p>
        </p:txBody>
      </p:sp>
      <p:sp>
        <p:nvSpPr>
          <p:cNvPr id="36" name="Text 32"/>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37" name="Text 33"/>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38" name="Text 34"/>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Der Ertragswert der 1. Etappe — Base Case und Sensitivität</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Herleitung aus der Investorenanalyse (Nutzungsmix und Mietzinsen des Gesamtcampus, anteilig 50 % der Geschossfläche)</a:t>
            </a:r>
            <a:endParaRPr lang="en-US" sz="1200" dirty="0"/>
          </a:p>
        </p:txBody>
      </p:sp>
      <p:sp>
        <p:nvSpPr>
          <p:cNvPr id="5" name="Shape 3"/>
          <p:cNvSpPr/>
          <p:nvPr/>
        </p:nvSpPr>
        <p:spPr>
          <a:xfrm>
            <a:off x="576072" y="1554480"/>
            <a:ext cx="5382616" cy="4160520"/>
          </a:xfrm>
          <a:prstGeom prst="roundRect">
            <a:avLst>
              <a:gd name="adj" fmla="val 2418"/>
            </a:avLst>
          </a:prstGeom>
          <a:solidFill>
            <a:srgbClr val="FFFFFF"/>
          </a:solidFill>
          <a:ln w="9525">
            <a:solidFill>
              <a:srgbClr val="DDE3C9"/>
            </a:solidFill>
            <a:prstDash val="solid"/>
          </a:ln>
        </p:spPr>
      </p:sp>
      <p:sp>
        <p:nvSpPr>
          <p:cNvPr id="6" name="Text 4"/>
          <p:cNvSpPr txBox="1"/>
          <p:nvPr/>
        </p:nvSpPr>
        <p:spPr>
          <a:xfrm>
            <a:off x="804672" y="1737360"/>
            <a:ext cx="4925416" cy="228600"/>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BETRIEBSRECHNUNG 1. ETAPPE — BASE CASE</a:t>
            </a:r>
            <a:endParaRPr lang="en-US" sz="850" dirty="0"/>
          </a:p>
        </p:txBody>
      </p:sp>
      <p:sp>
        <p:nvSpPr>
          <p:cNvPr id="7" name="Text 5"/>
          <p:cNvSpPr txBox="1"/>
          <p:nvPr/>
        </p:nvSpPr>
        <p:spPr>
          <a:xfrm>
            <a:off x="804672" y="2057400"/>
            <a:ext cx="3553816" cy="420624"/>
          </a:xfrm>
          <a:prstGeom prst="rect">
            <a:avLst/>
          </a:prstGeom>
          <a:noFill/>
          <a:ln/>
        </p:spPr>
        <p:txBody>
          <a:bodyPr wrap="square" lIns="0" tIns="0" rIns="0" bIns="0" rtlCol="0" anchor="ctr"/>
          <a:lstStyle/>
          <a:p>
            <a:pPr indent="0" marL="0">
              <a:buNone/>
            </a:pPr>
            <a:r>
              <a:rPr lang="en-US" sz="1050" dirty="0">
                <a:solidFill>
                  <a:srgbClr val="68705F"/>
                </a:solidFill>
                <a:latin typeface="Arial" pitchFamily="34" charset="0"/>
                <a:ea typeface="Arial" pitchFamily="34" charset="-122"/>
                <a:cs typeface="Arial" pitchFamily="34" charset="-120"/>
              </a:rPr>
              <a:t>Geschossfläche 1. Etappe (EL4893 + EL4894)</a:t>
            </a:r>
            <a:endParaRPr lang="en-US" sz="1050" dirty="0"/>
          </a:p>
        </p:txBody>
      </p:sp>
      <p:sp>
        <p:nvSpPr>
          <p:cNvPr id="8" name="Text 6"/>
          <p:cNvSpPr txBox="1"/>
          <p:nvPr/>
        </p:nvSpPr>
        <p:spPr>
          <a:xfrm>
            <a:off x="4267048" y="2057400"/>
            <a:ext cx="1463040" cy="420624"/>
          </a:xfrm>
          <a:prstGeom prst="rect">
            <a:avLst/>
          </a:prstGeom>
          <a:noFill/>
          <a:ln/>
        </p:spPr>
        <p:txBody>
          <a:bodyPr wrap="square" lIns="0" tIns="0" rIns="0" bIns="0" rtlCol="0" anchor="ctr"/>
          <a:lstStyle/>
          <a:p>
            <a:pPr algn="r" indent="0" marL="0">
              <a:buNone/>
            </a:pPr>
            <a:r>
              <a:rPr lang="en-US" sz="1050" dirty="0">
                <a:solidFill>
                  <a:srgbClr val="1F261A"/>
                </a:solidFill>
                <a:latin typeface="Arial" pitchFamily="34" charset="0"/>
                <a:ea typeface="Arial" pitchFamily="34" charset="-122"/>
                <a:cs typeface="Arial" pitchFamily="34" charset="-120"/>
              </a:rPr>
              <a:t>12'243 m²</a:t>
            </a:r>
            <a:endParaRPr lang="en-US" sz="1050" dirty="0"/>
          </a:p>
        </p:txBody>
      </p:sp>
      <p:sp>
        <p:nvSpPr>
          <p:cNvPr id="9" name="Shape 7"/>
          <p:cNvSpPr/>
          <p:nvPr/>
        </p:nvSpPr>
        <p:spPr>
          <a:xfrm>
            <a:off x="804672" y="2478024"/>
            <a:ext cx="4925416" cy="0"/>
          </a:xfrm>
          <a:prstGeom prst="line">
            <a:avLst/>
          </a:prstGeom>
          <a:noFill/>
          <a:ln w="6350">
            <a:solidFill>
              <a:srgbClr val="DDE3C9"/>
            </a:solidFill>
            <a:prstDash val="solid"/>
          </a:ln>
        </p:spPr>
      </p:sp>
      <p:sp>
        <p:nvSpPr>
          <p:cNvPr id="10" name="Text 8"/>
          <p:cNvSpPr txBox="1"/>
          <p:nvPr/>
        </p:nvSpPr>
        <p:spPr>
          <a:xfrm>
            <a:off x="804672" y="2496312"/>
            <a:ext cx="3553816" cy="420624"/>
          </a:xfrm>
          <a:prstGeom prst="rect">
            <a:avLst/>
          </a:prstGeom>
          <a:noFill/>
          <a:ln/>
        </p:spPr>
        <p:txBody>
          <a:bodyPr wrap="square" lIns="0" tIns="0" rIns="0" bIns="0" rtlCol="0" anchor="ctr"/>
          <a:lstStyle/>
          <a:p>
            <a:pPr indent="0" marL="0">
              <a:buNone/>
            </a:pPr>
            <a:r>
              <a:rPr lang="en-US" sz="1050" dirty="0">
                <a:solidFill>
                  <a:srgbClr val="68705F"/>
                </a:solidFill>
                <a:latin typeface="Arial" pitchFamily="34" charset="0"/>
                <a:ea typeface="Arial" pitchFamily="34" charset="-122"/>
                <a:cs typeface="Arial" pitchFamily="34" charset="-120"/>
              </a:rPr>
              <a:t>Soll-Mietertrag bei Vollvermietung</a:t>
            </a:r>
            <a:endParaRPr lang="en-US" sz="1050" dirty="0"/>
          </a:p>
        </p:txBody>
      </p:sp>
      <p:sp>
        <p:nvSpPr>
          <p:cNvPr id="11" name="Text 9"/>
          <p:cNvSpPr txBox="1"/>
          <p:nvPr/>
        </p:nvSpPr>
        <p:spPr>
          <a:xfrm>
            <a:off x="4267048" y="2496312"/>
            <a:ext cx="1463040" cy="420624"/>
          </a:xfrm>
          <a:prstGeom prst="rect">
            <a:avLst/>
          </a:prstGeom>
          <a:noFill/>
          <a:ln/>
        </p:spPr>
        <p:txBody>
          <a:bodyPr wrap="square" lIns="0" tIns="0" rIns="0" bIns="0" rtlCol="0" anchor="ctr"/>
          <a:lstStyle/>
          <a:p>
            <a:pPr algn="r" indent="0" marL="0">
              <a:buNone/>
            </a:pPr>
            <a:r>
              <a:rPr lang="en-US" sz="1050" dirty="0">
                <a:solidFill>
                  <a:srgbClr val="1F261A"/>
                </a:solidFill>
                <a:latin typeface="Arial" pitchFamily="34" charset="0"/>
                <a:ea typeface="Arial" pitchFamily="34" charset="-122"/>
                <a:cs typeface="Arial" pitchFamily="34" charset="-120"/>
              </a:rPr>
              <a:t>1'981'000</a:t>
            </a:r>
            <a:endParaRPr lang="en-US" sz="1050" dirty="0"/>
          </a:p>
        </p:txBody>
      </p:sp>
      <p:sp>
        <p:nvSpPr>
          <p:cNvPr id="12" name="Shape 10"/>
          <p:cNvSpPr/>
          <p:nvPr/>
        </p:nvSpPr>
        <p:spPr>
          <a:xfrm>
            <a:off x="804672" y="2916936"/>
            <a:ext cx="4925416" cy="0"/>
          </a:xfrm>
          <a:prstGeom prst="line">
            <a:avLst/>
          </a:prstGeom>
          <a:noFill/>
          <a:ln w="6350">
            <a:solidFill>
              <a:srgbClr val="DDE3C9"/>
            </a:solidFill>
            <a:prstDash val="solid"/>
          </a:ln>
        </p:spPr>
      </p:sp>
      <p:sp>
        <p:nvSpPr>
          <p:cNvPr id="13" name="Text 11"/>
          <p:cNvSpPr txBox="1"/>
          <p:nvPr/>
        </p:nvSpPr>
        <p:spPr>
          <a:xfrm>
            <a:off x="804672" y="2935224"/>
            <a:ext cx="3553816" cy="420624"/>
          </a:xfrm>
          <a:prstGeom prst="rect">
            <a:avLst/>
          </a:prstGeom>
          <a:noFill/>
          <a:ln/>
        </p:spPr>
        <p:txBody>
          <a:bodyPr wrap="square" lIns="0" tIns="0" rIns="0" bIns="0" rtlCol="0" anchor="ctr"/>
          <a:lstStyle/>
          <a:p>
            <a:pPr indent="0" marL="0">
              <a:buNone/>
            </a:pPr>
            <a:r>
              <a:rPr lang="en-US" sz="1050" dirty="0">
                <a:solidFill>
                  <a:srgbClr val="68705F"/>
                </a:solidFill>
                <a:latin typeface="Arial" pitchFamily="34" charset="0"/>
                <a:ea typeface="Arial" pitchFamily="34" charset="-122"/>
                <a:cs typeface="Arial" pitchFamily="34" charset="-120"/>
              </a:rPr>
              <a:t>– Leerstand und Mietzinsausfall 5 %</a:t>
            </a:r>
            <a:endParaRPr lang="en-US" sz="1050" dirty="0"/>
          </a:p>
        </p:txBody>
      </p:sp>
      <p:sp>
        <p:nvSpPr>
          <p:cNvPr id="14" name="Text 12"/>
          <p:cNvSpPr txBox="1"/>
          <p:nvPr/>
        </p:nvSpPr>
        <p:spPr>
          <a:xfrm>
            <a:off x="4267048" y="2935224"/>
            <a:ext cx="1463040" cy="420624"/>
          </a:xfrm>
          <a:prstGeom prst="rect">
            <a:avLst/>
          </a:prstGeom>
          <a:noFill/>
          <a:ln/>
        </p:spPr>
        <p:txBody>
          <a:bodyPr wrap="square" lIns="0" tIns="0" rIns="0" bIns="0" rtlCol="0" anchor="ctr"/>
          <a:lstStyle/>
          <a:p>
            <a:pPr algn="r" indent="0" marL="0">
              <a:buNone/>
            </a:pPr>
            <a:r>
              <a:rPr lang="en-US" sz="1050" dirty="0">
                <a:solidFill>
                  <a:srgbClr val="1F261A"/>
                </a:solidFill>
                <a:latin typeface="Arial" pitchFamily="34" charset="0"/>
                <a:ea typeface="Arial" pitchFamily="34" charset="-122"/>
                <a:cs typeface="Arial" pitchFamily="34" charset="-120"/>
              </a:rPr>
              <a:t>– 99'000</a:t>
            </a:r>
            <a:endParaRPr lang="en-US" sz="1050" dirty="0"/>
          </a:p>
        </p:txBody>
      </p:sp>
      <p:sp>
        <p:nvSpPr>
          <p:cNvPr id="15" name="Shape 13"/>
          <p:cNvSpPr/>
          <p:nvPr/>
        </p:nvSpPr>
        <p:spPr>
          <a:xfrm>
            <a:off x="804672" y="3355848"/>
            <a:ext cx="4925416" cy="0"/>
          </a:xfrm>
          <a:prstGeom prst="line">
            <a:avLst/>
          </a:prstGeom>
          <a:noFill/>
          <a:ln w="6350">
            <a:solidFill>
              <a:srgbClr val="DDE3C9"/>
            </a:solidFill>
            <a:prstDash val="solid"/>
          </a:ln>
        </p:spPr>
      </p:sp>
      <p:sp>
        <p:nvSpPr>
          <p:cNvPr id="16" name="Text 14"/>
          <p:cNvSpPr txBox="1"/>
          <p:nvPr/>
        </p:nvSpPr>
        <p:spPr>
          <a:xfrm>
            <a:off x="804672" y="3374136"/>
            <a:ext cx="3553816" cy="420624"/>
          </a:xfrm>
          <a:prstGeom prst="rect">
            <a:avLst/>
          </a:prstGeom>
          <a:noFill/>
          <a:ln/>
        </p:spPr>
        <p:txBody>
          <a:bodyPr wrap="square" lIns="0" tIns="0" rIns="0" bIns="0" rtlCol="0" anchor="ctr"/>
          <a:lstStyle/>
          <a:p>
            <a:pPr indent="0" marL="0">
              <a:buNone/>
            </a:pPr>
            <a:r>
              <a:rPr lang="en-US" sz="1050" dirty="0">
                <a:solidFill>
                  <a:srgbClr val="68705F"/>
                </a:solidFill>
                <a:latin typeface="Arial" pitchFamily="34" charset="0"/>
                <a:ea typeface="Arial" pitchFamily="34" charset="-122"/>
                <a:cs typeface="Arial" pitchFamily="34" charset="-120"/>
              </a:rPr>
              <a:t>– Betriebs- und Unterhaltskosten 12 %</a:t>
            </a:r>
            <a:endParaRPr lang="en-US" sz="1050" dirty="0"/>
          </a:p>
        </p:txBody>
      </p:sp>
      <p:sp>
        <p:nvSpPr>
          <p:cNvPr id="17" name="Text 15"/>
          <p:cNvSpPr txBox="1"/>
          <p:nvPr/>
        </p:nvSpPr>
        <p:spPr>
          <a:xfrm>
            <a:off x="4267048" y="3374136"/>
            <a:ext cx="1463040" cy="420624"/>
          </a:xfrm>
          <a:prstGeom prst="rect">
            <a:avLst/>
          </a:prstGeom>
          <a:noFill/>
          <a:ln/>
        </p:spPr>
        <p:txBody>
          <a:bodyPr wrap="square" lIns="0" tIns="0" rIns="0" bIns="0" rtlCol="0" anchor="ctr"/>
          <a:lstStyle/>
          <a:p>
            <a:pPr algn="r" indent="0" marL="0">
              <a:buNone/>
            </a:pPr>
            <a:r>
              <a:rPr lang="en-US" sz="1050" dirty="0">
                <a:solidFill>
                  <a:srgbClr val="1F261A"/>
                </a:solidFill>
                <a:latin typeface="Arial" pitchFamily="34" charset="0"/>
                <a:ea typeface="Arial" pitchFamily="34" charset="-122"/>
                <a:cs typeface="Arial" pitchFamily="34" charset="-120"/>
              </a:rPr>
              <a:t>– 238'000</a:t>
            </a:r>
            <a:endParaRPr lang="en-US" sz="1050" dirty="0"/>
          </a:p>
        </p:txBody>
      </p:sp>
      <p:sp>
        <p:nvSpPr>
          <p:cNvPr id="18" name="Shape 16"/>
          <p:cNvSpPr/>
          <p:nvPr/>
        </p:nvSpPr>
        <p:spPr>
          <a:xfrm>
            <a:off x="804672" y="3794760"/>
            <a:ext cx="4925416" cy="0"/>
          </a:xfrm>
          <a:prstGeom prst="line">
            <a:avLst/>
          </a:prstGeom>
          <a:noFill/>
          <a:ln w="6350">
            <a:solidFill>
              <a:srgbClr val="DDE3C9"/>
            </a:solidFill>
            <a:prstDash val="solid"/>
          </a:ln>
        </p:spPr>
      </p:sp>
      <p:sp>
        <p:nvSpPr>
          <p:cNvPr id="19" name="Text 17"/>
          <p:cNvSpPr txBox="1"/>
          <p:nvPr/>
        </p:nvSpPr>
        <p:spPr>
          <a:xfrm>
            <a:off x="804672" y="3813048"/>
            <a:ext cx="3553816" cy="420624"/>
          </a:xfrm>
          <a:prstGeom prst="rect">
            <a:avLst/>
          </a:prstGeom>
          <a:noFill/>
          <a:ln/>
        </p:spPr>
        <p:txBody>
          <a:bodyPr wrap="square" lIns="0" tIns="0" rIns="0" bIns="0" rtlCol="0" anchor="ctr"/>
          <a:lstStyle/>
          <a:p>
            <a:pPr indent="0" marL="0">
              <a:buNone/>
            </a:pPr>
            <a:r>
              <a:rPr lang="en-US" sz="1050" b="1" dirty="0">
                <a:solidFill>
                  <a:srgbClr val="1F261A"/>
                </a:solidFill>
                <a:latin typeface="Arial" pitchFamily="34" charset="0"/>
                <a:ea typeface="Arial" pitchFamily="34" charset="-122"/>
                <a:cs typeface="Arial" pitchFamily="34" charset="-120"/>
              </a:rPr>
              <a:t>= Nettomietertrag (NOI)</a:t>
            </a:r>
            <a:endParaRPr lang="en-US" sz="1050" dirty="0"/>
          </a:p>
        </p:txBody>
      </p:sp>
      <p:sp>
        <p:nvSpPr>
          <p:cNvPr id="20" name="Text 18"/>
          <p:cNvSpPr txBox="1"/>
          <p:nvPr/>
        </p:nvSpPr>
        <p:spPr>
          <a:xfrm>
            <a:off x="4267048" y="3813048"/>
            <a:ext cx="1463040" cy="420624"/>
          </a:xfrm>
          <a:prstGeom prst="rect">
            <a:avLst/>
          </a:prstGeom>
          <a:noFill/>
          <a:ln/>
        </p:spPr>
        <p:txBody>
          <a:bodyPr wrap="square" lIns="0" tIns="0" rIns="0" bIns="0" rtlCol="0" anchor="ctr"/>
          <a:lstStyle/>
          <a:p>
            <a:pPr algn="r" indent="0" marL="0">
              <a:buNone/>
            </a:pPr>
            <a:r>
              <a:rPr lang="en-US" sz="1050" b="1" dirty="0">
                <a:solidFill>
                  <a:srgbClr val="1F261A"/>
                </a:solidFill>
                <a:latin typeface="Arial" pitchFamily="34" charset="0"/>
                <a:ea typeface="Arial" pitchFamily="34" charset="-122"/>
                <a:cs typeface="Arial" pitchFamily="34" charset="-120"/>
              </a:rPr>
              <a:t>1'644'000</a:t>
            </a:r>
            <a:endParaRPr lang="en-US" sz="1050" dirty="0"/>
          </a:p>
        </p:txBody>
      </p:sp>
      <p:sp>
        <p:nvSpPr>
          <p:cNvPr id="21" name="Shape 19"/>
          <p:cNvSpPr/>
          <p:nvPr/>
        </p:nvSpPr>
        <p:spPr>
          <a:xfrm>
            <a:off x="804672" y="4233672"/>
            <a:ext cx="4925416" cy="0"/>
          </a:xfrm>
          <a:prstGeom prst="line">
            <a:avLst/>
          </a:prstGeom>
          <a:noFill/>
          <a:ln w="6350">
            <a:solidFill>
              <a:srgbClr val="DDE3C9"/>
            </a:solidFill>
            <a:prstDash val="solid"/>
          </a:ln>
        </p:spPr>
      </p:sp>
      <p:sp>
        <p:nvSpPr>
          <p:cNvPr id="22" name="Text 20"/>
          <p:cNvSpPr txBox="1"/>
          <p:nvPr/>
        </p:nvSpPr>
        <p:spPr>
          <a:xfrm>
            <a:off x="804672" y="4251960"/>
            <a:ext cx="3553816" cy="420624"/>
          </a:xfrm>
          <a:prstGeom prst="rect">
            <a:avLst/>
          </a:prstGeom>
          <a:noFill/>
          <a:ln/>
        </p:spPr>
        <p:txBody>
          <a:bodyPr wrap="square" lIns="0" tIns="0" rIns="0" bIns="0" rtlCol="0" anchor="ctr"/>
          <a:lstStyle/>
          <a:p>
            <a:pPr indent="0" marL="0">
              <a:buNone/>
            </a:pPr>
            <a:r>
              <a:rPr lang="en-US" sz="1050" dirty="0">
                <a:solidFill>
                  <a:srgbClr val="68705F"/>
                </a:solidFill>
                <a:latin typeface="Arial" pitchFamily="34" charset="0"/>
                <a:ea typeface="Arial" pitchFamily="34" charset="-122"/>
                <a:cs typeface="Arial" pitchFamily="34" charset="-120"/>
              </a:rPr>
              <a:t>÷ Kapitalisierungssatz 4,25 %</a:t>
            </a:r>
            <a:endParaRPr lang="en-US" sz="1050" dirty="0"/>
          </a:p>
        </p:txBody>
      </p:sp>
      <p:sp>
        <p:nvSpPr>
          <p:cNvPr id="23" name="Text 21"/>
          <p:cNvSpPr txBox="1"/>
          <p:nvPr/>
        </p:nvSpPr>
        <p:spPr>
          <a:xfrm>
            <a:off x="4267048" y="4251960"/>
            <a:ext cx="1463040" cy="420624"/>
          </a:xfrm>
          <a:prstGeom prst="rect">
            <a:avLst/>
          </a:prstGeom>
          <a:noFill/>
          <a:ln/>
        </p:spPr>
        <p:txBody>
          <a:bodyPr wrap="square" lIns="0" tIns="0" rIns="0" bIns="0" rtlCol="0" anchor="ctr"/>
          <a:lstStyle/>
          <a:p>
            <a:pPr algn="r" indent="0" marL="0">
              <a:buNone/>
            </a:pPr>
            <a:endParaRPr lang="en-US" sz="1050" dirty="0"/>
          </a:p>
        </p:txBody>
      </p:sp>
      <p:sp>
        <p:nvSpPr>
          <p:cNvPr id="24" name="Shape 22"/>
          <p:cNvSpPr/>
          <p:nvPr/>
        </p:nvSpPr>
        <p:spPr>
          <a:xfrm>
            <a:off x="804672" y="4672584"/>
            <a:ext cx="4925416" cy="0"/>
          </a:xfrm>
          <a:prstGeom prst="line">
            <a:avLst/>
          </a:prstGeom>
          <a:noFill/>
          <a:ln w="6350">
            <a:solidFill>
              <a:srgbClr val="DDE3C9"/>
            </a:solidFill>
            <a:prstDash val="solid"/>
          </a:ln>
        </p:spPr>
      </p:sp>
      <p:sp>
        <p:nvSpPr>
          <p:cNvPr id="25" name="Text 23"/>
          <p:cNvSpPr txBox="1"/>
          <p:nvPr/>
        </p:nvSpPr>
        <p:spPr>
          <a:xfrm>
            <a:off x="804672" y="4690872"/>
            <a:ext cx="3553816" cy="420624"/>
          </a:xfrm>
          <a:prstGeom prst="rect">
            <a:avLst/>
          </a:prstGeom>
          <a:noFill/>
          <a:ln/>
        </p:spPr>
        <p:txBody>
          <a:bodyPr wrap="square" lIns="0" tIns="0" rIns="0" bIns="0" rtlCol="0" anchor="ctr"/>
          <a:lstStyle/>
          <a:p>
            <a:pPr indent="0" marL="0">
              <a:buNone/>
            </a:pPr>
            <a:r>
              <a:rPr lang="en-US" sz="1050" b="1" dirty="0">
                <a:solidFill>
                  <a:srgbClr val="1F261A"/>
                </a:solidFill>
                <a:latin typeface="Arial" pitchFamily="34" charset="0"/>
                <a:ea typeface="Arial" pitchFamily="34" charset="-122"/>
                <a:cs typeface="Arial" pitchFamily="34" charset="-120"/>
              </a:rPr>
              <a:t>= Ertragswert Base Case</a:t>
            </a:r>
            <a:endParaRPr lang="en-US" sz="1050" dirty="0"/>
          </a:p>
        </p:txBody>
      </p:sp>
      <p:sp>
        <p:nvSpPr>
          <p:cNvPr id="26" name="Text 24"/>
          <p:cNvSpPr txBox="1"/>
          <p:nvPr/>
        </p:nvSpPr>
        <p:spPr>
          <a:xfrm>
            <a:off x="4267048" y="4690872"/>
            <a:ext cx="1463040" cy="420624"/>
          </a:xfrm>
          <a:prstGeom prst="rect">
            <a:avLst/>
          </a:prstGeom>
          <a:noFill/>
          <a:ln/>
        </p:spPr>
        <p:txBody>
          <a:bodyPr wrap="square" lIns="0" tIns="0" rIns="0" bIns="0" rtlCol="0" anchor="ctr"/>
          <a:lstStyle/>
          <a:p>
            <a:pPr algn="r" indent="0" marL="0">
              <a:buNone/>
            </a:pPr>
            <a:r>
              <a:rPr lang="en-US" sz="1050" b="1" dirty="0">
                <a:solidFill>
                  <a:srgbClr val="1F261A"/>
                </a:solidFill>
                <a:latin typeface="Arial" pitchFamily="34" charset="0"/>
                <a:ea typeface="Arial" pitchFamily="34" charset="-122"/>
                <a:cs typeface="Arial" pitchFamily="34" charset="-120"/>
              </a:rPr>
              <a:t>38,7 Mio</a:t>
            </a:r>
            <a:endParaRPr lang="en-US" sz="1050" dirty="0"/>
          </a:p>
        </p:txBody>
      </p:sp>
      <p:sp>
        <p:nvSpPr>
          <p:cNvPr id="27" name="Shape 25"/>
          <p:cNvSpPr/>
          <p:nvPr/>
        </p:nvSpPr>
        <p:spPr>
          <a:xfrm>
            <a:off x="804672" y="5111496"/>
            <a:ext cx="4925416" cy="0"/>
          </a:xfrm>
          <a:prstGeom prst="line">
            <a:avLst/>
          </a:prstGeom>
          <a:noFill/>
          <a:ln w="6350">
            <a:solidFill>
              <a:srgbClr val="DDE3C9"/>
            </a:solidFill>
            <a:prstDash val="solid"/>
          </a:ln>
        </p:spPr>
      </p:sp>
      <p:sp>
        <p:nvSpPr>
          <p:cNvPr id="28" name="Text 26"/>
          <p:cNvSpPr txBox="1"/>
          <p:nvPr/>
        </p:nvSpPr>
        <p:spPr>
          <a:xfrm>
            <a:off x="804672" y="5129784"/>
            <a:ext cx="3553816" cy="420624"/>
          </a:xfrm>
          <a:prstGeom prst="rect">
            <a:avLst/>
          </a:prstGeom>
          <a:noFill/>
          <a:ln/>
        </p:spPr>
        <p:txBody>
          <a:bodyPr wrap="square" lIns="0" tIns="0" rIns="0" bIns="0" rtlCol="0" anchor="ctr"/>
          <a:lstStyle/>
          <a:p>
            <a:pPr indent="0" marL="0">
              <a:buNone/>
            </a:pPr>
            <a:r>
              <a:rPr lang="en-US" sz="1050" dirty="0">
                <a:solidFill>
                  <a:srgbClr val="68705F"/>
                </a:solidFill>
                <a:latin typeface="Arial" pitchFamily="34" charset="0"/>
                <a:ea typeface="Arial" pitchFamily="34" charset="-122"/>
                <a:cs typeface="Arial" pitchFamily="34" charset="-120"/>
              </a:rPr>
              <a:t>Gesamtinvestition 1. Etappe exkl. MWST</a:t>
            </a:r>
            <a:endParaRPr lang="en-US" sz="1050" dirty="0"/>
          </a:p>
        </p:txBody>
      </p:sp>
      <p:sp>
        <p:nvSpPr>
          <p:cNvPr id="29" name="Text 27"/>
          <p:cNvSpPr txBox="1"/>
          <p:nvPr/>
        </p:nvSpPr>
        <p:spPr>
          <a:xfrm>
            <a:off x="4267048" y="5129784"/>
            <a:ext cx="1463040" cy="420624"/>
          </a:xfrm>
          <a:prstGeom prst="rect">
            <a:avLst/>
          </a:prstGeom>
          <a:noFill/>
          <a:ln/>
        </p:spPr>
        <p:txBody>
          <a:bodyPr wrap="square" lIns="0" tIns="0" rIns="0" bIns="0" rtlCol="0" anchor="ctr"/>
          <a:lstStyle/>
          <a:p>
            <a:pPr algn="r" indent="0" marL="0">
              <a:buNone/>
            </a:pPr>
            <a:r>
              <a:rPr lang="en-US" sz="1050" dirty="0">
                <a:solidFill>
                  <a:srgbClr val="1F261A"/>
                </a:solidFill>
                <a:latin typeface="Arial" pitchFamily="34" charset="0"/>
                <a:ea typeface="Arial" pitchFamily="34" charset="-122"/>
                <a:cs typeface="Arial" pitchFamily="34" charset="-120"/>
              </a:rPr>
              <a:t>41,8 Mio</a:t>
            </a:r>
            <a:endParaRPr lang="en-US" sz="1050" dirty="0"/>
          </a:p>
        </p:txBody>
      </p:sp>
      <p:sp>
        <p:nvSpPr>
          <p:cNvPr id="30" name="Shape 28"/>
          <p:cNvSpPr/>
          <p:nvPr/>
        </p:nvSpPr>
        <p:spPr>
          <a:xfrm>
            <a:off x="6233008" y="1554480"/>
            <a:ext cx="5382616" cy="4160520"/>
          </a:xfrm>
          <a:prstGeom prst="roundRect">
            <a:avLst>
              <a:gd name="adj" fmla="val 2418"/>
            </a:avLst>
          </a:prstGeom>
          <a:solidFill>
            <a:srgbClr val="FFFFFF"/>
          </a:solidFill>
          <a:ln w="9525">
            <a:solidFill>
              <a:srgbClr val="DDE3C9"/>
            </a:solidFill>
            <a:prstDash val="solid"/>
          </a:ln>
        </p:spPr>
      </p:sp>
      <p:sp>
        <p:nvSpPr>
          <p:cNvPr id="31" name="Text 29"/>
          <p:cNvSpPr txBox="1"/>
          <p:nvPr/>
        </p:nvSpPr>
        <p:spPr>
          <a:xfrm>
            <a:off x="6461608" y="1737360"/>
            <a:ext cx="4925416" cy="228600"/>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ERTRAGSWERT IN MIO CHF — KAPITALISIERUNGSSATZ × MIETZINSNIVEAU</a:t>
            </a:r>
            <a:endParaRPr lang="en-US" sz="850" dirty="0"/>
          </a:p>
        </p:txBody>
      </p:sp>
      <p:sp>
        <p:nvSpPr>
          <p:cNvPr id="32" name="Text 30"/>
          <p:cNvSpPr txBox="1"/>
          <p:nvPr/>
        </p:nvSpPr>
        <p:spPr>
          <a:xfrm>
            <a:off x="6461608" y="2103120"/>
            <a:ext cx="1188720" cy="329184"/>
          </a:xfrm>
          <a:prstGeom prst="rect">
            <a:avLst/>
          </a:prstGeom>
          <a:noFill/>
          <a:ln/>
        </p:spPr>
        <p:txBody>
          <a:bodyPr wrap="square" lIns="0" tIns="0" rIns="0" bIns="0" rtlCol="0" anchor="ctr"/>
          <a:lstStyle/>
          <a:p>
            <a:pPr indent="0" marL="0">
              <a:buNone/>
            </a:pPr>
            <a:r>
              <a:rPr lang="en-US" sz="1000" b="1" dirty="0">
                <a:solidFill>
                  <a:srgbClr val="68705F"/>
                </a:solidFill>
                <a:latin typeface="Arial" pitchFamily="34" charset="0"/>
                <a:ea typeface="Arial" pitchFamily="34" charset="-122"/>
                <a:cs typeface="Arial" pitchFamily="34" charset="-120"/>
              </a:rPr>
              <a:t>Kap.-Satz</a:t>
            </a:r>
            <a:endParaRPr lang="en-US" sz="1000" dirty="0"/>
          </a:p>
        </p:txBody>
      </p:sp>
      <p:sp>
        <p:nvSpPr>
          <p:cNvPr id="33" name="Text 31"/>
          <p:cNvSpPr txBox="1"/>
          <p:nvPr/>
        </p:nvSpPr>
        <p:spPr>
          <a:xfrm>
            <a:off x="7650328" y="2103120"/>
            <a:ext cx="1245565" cy="329184"/>
          </a:xfrm>
          <a:prstGeom prst="rect">
            <a:avLst/>
          </a:prstGeom>
          <a:noFill/>
          <a:ln/>
        </p:spPr>
        <p:txBody>
          <a:bodyPr wrap="square" lIns="0" tIns="0" rIns="0" bIns="0" rtlCol="0" anchor="ctr"/>
          <a:lstStyle/>
          <a:p>
            <a:pPr algn="ctr" indent="0" marL="0">
              <a:buNone/>
            </a:pPr>
            <a:r>
              <a:rPr lang="en-US" sz="1000" b="1" dirty="0">
                <a:solidFill>
                  <a:srgbClr val="68705F"/>
                </a:solidFill>
                <a:latin typeface="Arial" pitchFamily="34" charset="0"/>
                <a:ea typeface="Arial" pitchFamily="34" charset="-122"/>
                <a:cs typeface="Arial" pitchFamily="34" charset="-120"/>
              </a:rPr>
              <a:t>–10 %</a:t>
            </a:r>
            <a:endParaRPr lang="en-US" sz="1000" dirty="0"/>
          </a:p>
        </p:txBody>
      </p:sp>
      <p:sp>
        <p:nvSpPr>
          <p:cNvPr id="34" name="Text 32"/>
          <p:cNvSpPr txBox="1"/>
          <p:nvPr/>
        </p:nvSpPr>
        <p:spPr>
          <a:xfrm>
            <a:off x="8895893" y="2103120"/>
            <a:ext cx="1245565" cy="329184"/>
          </a:xfrm>
          <a:prstGeom prst="rect">
            <a:avLst/>
          </a:prstGeom>
          <a:noFill/>
          <a:ln/>
        </p:spPr>
        <p:txBody>
          <a:bodyPr wrap="square" lIns="0" tIns="0" rIns="0" bIns="0" rtlCol="0" anchor="ctr"/>
          <a:lstStyle/>
          <a:p>
            <a:pPr algn="ctr" indent="0" marL="0">
              <a:buNone/>
            </a:pPr>
            <a:r>
              <a:rPr lang="en-US" sz="1000" b="1" dirty="0">
                <a:solidFill>
                  <a:srgbClr val="68705F"/>
                </a:solidFill>
                <a:latin typeface="Arial" pitchFamily="34" charset="0"/>
                <a:ea typeface="Arial" pitchFamily="34" charset="-122"/>
                <a:cs typeface="Arial" pitchFamily="34" charset="-120"/>
              </a:rPr>
              <a:t>Mietzins Base</a:t>
            </a:r>
            <a:endParaRPr lang="en-US" sz="1000" dirty="0"/>
          </a:p>
        </p:txBody>
      </p:sp>
      <p:sp>
        <p:nvSpPr>
          <p:cNvPr id="35" name="Text 33"/>
          <p:cNvSpPr txBox="1"/>
          <p:nvPr/>
        </p:nvSpPr>
        <p:spPr>
          <a:xfrm>
            <a:off x="10141458" y="2103120"/>
            <a:ext cx="1245565" cy="329184"/>
          </a:xfrm>
          <a:prstGeom prst="rect">
            <a:avLst/>
          </a:prstGeom>
          <a:noFill/>
          <a:ln/>
        </p:spPr>
        <p:txBody>
          <a:bodyPr wrap="square" lIns="0" tIns="0" rIns="0" bIns="0" rtlCol="0" anchor="ctr"/>
          <a:lstStyle/>
          <a:p>
            <a:pPr algn="ctr" indent="0" marL="0">
              <a:buNone/>
            </a:pPr>
            <a:r>
              <a:rPr lang="en-US" sz="1000" b="1" dirty="0">
                <a:solidFill>
                  <a:srgbClr val="68705F"/>
                </a:solidFill>
                <a:latin typeface="Arial" pitchFamily="34" charset="0"/>
                <a:ea typeface="Arial" pitchFamily="34" charset="-122"/>
                <a:cs typeface="Arial" pitchFamily="34" charset="-120"/>
              </a:rPr>
              <a:t>+10 %</a:t>
            </a:r>
            <a:endParaRPr lang="en-US" sz="1000" dirty="0"/>
          </a:p>
        </p:txBody>
      </p:sp>
      <p:sp>
        <p:nvSpPr>
          <p:cNvPr id="36" name="Shape 34"/>
          <p:cNvSpPr/>
          <p:nvPr/>
        </p:nvSpPr>
        <p:spPr>
          <a:xfrm>
            <a:off x="6461608" y="2487168"/>
            <a:ext cx="4925416" cy="0"/>
          </a:xfrm>
          <a:prstGeom prst="line">
            <a:avLst/>
          </a:prstGeom>
          <a:noFill/>
          <a:ln w="6350">
            <a:solidFill>
              <a:srgbClr val="DDE3C9"/>
            </a:solidFill>
            <a:prstDash val="solid"/>
          </a:ln>
        </p:spPr>
      </p:sp>
      <p:sp>
        <p:nvSpPr>
          <p:cNvPr id="37" name="Text 35"/>
          <p:cNvSpPr txBox="1"/>
          <p:nvPr/>
        </p:nvSpPr>
        <p:spPr>
          <a:xfrm>
            <a:off x="6461608" y="2487168"/>
            <a:ext cx="1188720" cy="457200"/>
          </a:xfrm>
          <a:prstGeom prst="rect">
            <a:avLst/>
          </a:prstGeom>
          <a:noFill/>
          <a:ln/>
        </p:spPr>
        <p:txBody>
          <a:bodyPr wrap="square" lIns="0" tIns="0" rIns="0" bIns="0" rtlCol="0" anchor="ctr"/>
          <a:lstStyle/>
          <a:p>
            <a:pPr indent="0" marL="0">
              <a:buNone/>
            </a:pPr>
            <a:r>
              <a:rPr lang="en-US" sz="1050" dirty="0">
                <a:solidFill>
                  <a:srgbClr val="1F261A"/>
                </a:solidFill>
                <a:latin typeface="Arial" pitchFamily="34" charset="0"/>
                <a:ea typeface="Arial" pitchFamily="34" charset="-122"/>
                <a:cs typeface="Arial" pitchFamily="34" charset="-120"/>
              </a:rPr>
              <a:t>4,00 %</a:t>
            </a:r>
            <a:endParaRPr lang="en-US" sz="1050" dirty="0"/>
          </a:p>
        </p:txBody>
      </p:sp>
      <p:sp>
        <p:nvSpPr>
          <p:cNvPr id="38" name="Shape 36"/>
          <p:cNvSpPr/>
          <p:nvPr/>
        </p:nvSpPr>
        <p:spPr>
          <a:xfrm>
            <a:off x="7705192" y="2551176"/>
            <a:ext cx="1135837" cy="329184"/>
          </a:xfrm>
          <a:prstGeom prst="rect">
            <a:avLst/>
          </a:prstGeom>
          <a:solidFill>
            <a:srgbClr val="F8EFD4"/>
          </a:solidFill>
          <a:ln w="12700">
            <a:solidFill>
              <a:srgbClr val="F6F7EC"/>
            </a:solidFill>
            <a:prstDash val="solid"/>
          </a:ln>
        </p:spPr>
      </p:sp>
      <p:sp>
        <p:nvSpPr>
          <p:cNvPr id="39" name="Text 37"/>
          <p:cNvSpPr txBox="1"/>
          <p:nvPr/>
        </p:nvSpPr>
        <p:spPr>
          <a:xfrm>
            <a:off x="7650328" y="2487168"/>
            <a:ext cx="1245565" cy="457200"/>
          </a:xfrm>
          <a:prstGeom prst="rect">
            <a:avLst/>
          </a:prstGeom>
          <a:noFill/>
          <a:ln/>
        </p:spPr>
        <p:txBody>
          <a:bodyPr wrap="square" lIns="0" tIns="0" rIns="0" bIns="0" rtlCol="0" anchor="ctr"/>
          <a:lstStyle/>
          <a:p>
            <a:pPr algn="ctr" indent="0" marL="0">
              <a:buNone/>
            </a:pPr>
            <a:r>
              <a:rPr lang="en-US" sz="1100" dirty="0">
                <a:solidFill>
                  <a:srgbClr val="1F261A"/>
                </a:solidFill>
                <a:latin typeface="Arial" pitchFamily="34" charset="0"/>
                <a:ea typeface="Arial" pitchFamily="34" charset="-122"/>
                <a:cs typeface="Arial" pitchFamily="34" charset="-120"/>
              </a:rPr>
              <a:t>37,0</a:t>
            </a:r>
            <a:endParaRPr lang="en-US" sz="1100" dirty="0"/>
          </a:p>
        </p:txBody>
      </p:sp>
      <p:sp>
        <p:nvSpPr>
          <p:cNvPr id="40" name="Shape 38"/>
          <p:cNvSpPr/>
          <p:nvPr/>
        </p:nvSpPr>
        <p:spPr>
          <a:xfrm>
            <a:off x="8950757" y="2551176"/>
            <a:ext cx="1135837" cy="329184"/>
          </a:xfrm>
          <a:prstGeom prst="rect">
            <a:avLst/>
          </a:prstGeom>
          <a:solidFill>
            <a:srgbClr val="F8EFD4"/>
          </a:solidFill>
          <a:ln w="12700">
            <a:solidFill>
              <a:srgbClr val="F6F7EC"/>
            </a:solidFill>
            <a:prstDash val="solid"/>
          </a:ln>
        </p:spPr>
      </p:sp>
      <p:sp>
        <p:nvSpPr>
          <p:cNvPr id="41" name="Text 39"/>
          <p:cNvSpPr txBox="1"/>
          <p:nvPr/>
        </p:nvSpPr>
        <p:spPr>
          <a:xfrm>
            <a:off x="8895893" y="2487168"/>
            <a:ext cx="1245565" cy="457200"/>
          </a:xfrm>
          <a:prstGeom prst="rect">
            <a:avLst/>
          </a:prstGeom>
          <a:noFill/>
          <a:ln/>
        </p:spPr>
        <p:txBody>
          <a:bodyPr wrap="square" lIns="0" tIns="0" rIns="0" bIns="0" rtlCol="0" anchor="ctr"/>
          <a:lstStyle/>
          <a:p>
            <a:pPr algn="ctr" indent="0" marL="0">
              <a:buNone/>
            </a:pPr>
            <a:r>
              <a:rPr lang="en-US" sz="1100" dirty="0">
                <a:solidFill>
                  <a:srgbClr val="1F261A"/>
                </a:solidFill>
                <a:latin typeface="Arial" pitchFamily="34" charset="0"/>
                <a:ea typeface="Arial" pitchFamily="34" charset="-122"/>
                <a:cs typeface="Arial" pitchFamily="34" charset="-120"/>
              </a:rPr>
              <a:t>41,1</a:t>
            </a:r>
            <a:endParaRPr lang="en-US" sz="1100" dirty="0"/>
          </a:p>
        </p:txBody>
      </p:sp>
      <p:sp>
        <p:nvSpPr>
          <p:cNvPr id="42" name="Shape 40"/>
          <p:cNvSpPr/>
          <p:nvPr/>
        </p:nvSpPr>
        <p:spPr>
          <a:xfrm>
            <a:off x="10196322" y="2551176"/>
            <a:ext cx="1135837" cy="329184"/>
          </a:xfrm>
          <a:prstGeom prst="rect">
            <a:avLst/>
          </a:prstGeom>
          <a:solidFill>
            <a:srgbClr val="EDF3DA"/>
          </a:solidFill>
          <a:ln w="12700">
            <a:solidFill>
              <a:srgbClr val="F6F7EC"/>
            </a:solidFill>
            <a:prstDash val="solid"/>
          </a:ln>
        </p:spPr>
      </p:sp>
      <p:sp>
        <p:nvSpPr>
          <p:cNvPr id="43" name="Text 41"/>
          <p:cNvSpPr txBox="1"/>
          <p:nvPr/>
        </p:nvSpPr>
        <p:spPr>
          <a:xfrm>
            <a:off x="10141458" y="2487168"/>
            <a:ext cx="1245565" cy="457200"/>
          </a:xfrm>
          <a:prstGeom prst="rect">
            <a:avLst/>
          </a:prstGeom>
          <a:noFill/>
          <a:ln/>
        </p:spPr>
        <p:txBody>
          <a:bodyPr wrap="square" lIns="0" tIns="0" rIns="0" bIns="0" rtlCol="0" anchor="ctr"/>
          <a:lstStyle/>
          <a:p>
            <a:pPr algn="ctr" indent="0" marL="0">
              <a:buNone/>
            </a:pPr>
            <a:r>
              <a:rPr lang="en-US" sz="1100" dirty="0">
                <a:solidFill>
                  <a:srgbClr val="1F261A"/>
                </a:solidFill>
                <a:latin typeface="Arial" pitchFamily="34" charset="0"/>
                <a:ea typeface="Arial" pitchFamily="34" charset="-122"/>
                <a:cs typeface="Arial" pitchFamily="34" charset="-120"/>
              </a:rPr>
              <a:t>45,2</a:t>
            </a:r>
            <a:endParaRPr lang="en-US" sz="1100" dirty="0"/>
          </a:p>
        </p:txBody>
      </p:sp>
      <p:sp>
        <p:nvSpPr>
          <p:cNvPr id="44" name="Shape 42"/>
          <p:cNvSpPr/>
          <p:nvPr/>
        </p:nvSpPr>
        <p:spPr>
          <a:xfrm>
            <a:off x="6461608" y="2944368"/>
            <a:ext cx="4925416" cy="0"/>
          </a:xfrm>
          <a:prstGeom prst="line">
            <a:avLst/>
          </a:prstGeom>
          <a:noFill/>
          <a:ln w="6350">
            <a:solidFill>
              <a:srgbClr val="DDE3C9"/>
            </a:solidFill>
            <a:prstDash val="solid"/>
          </a:ln>
        </p:spPr>
      </p:sp>
      <p:sp>
        <p:nvSpPr>
          <p:cNvPr id="45" name="Text 43"/>
          <p:cNvSpPr txBox="1"/>
          <p:nvPr/>
        </p:nvSpPr>
        <p:spPr>
          <a:xfrm>
            <a:off x="6461608" y="2944368"/>
            <a:ext cx="1188720" cy="457200"/>
          </a:xfrm>
          <a:prstGeom prst="rect">
            <a:avLst/>
          </a:prstGeom>
          <a:noFill/>
          <a:ln/>
        </p:spPr>
        <p:txBody>
          <a:bodyPr wrap="square" lIns="0" tIns="0" rIns="0" bIns="0" rtlCol="0" anchor="ctr"/>
          <a:lstStyle/>
          <a:p>
            <a:pPr indent="0" marL="0">
              <a:buNone/>
            </a:pPr>
            <a:r>
              <a:rPr lang="en-US" sz="1050" dirty="0">
                <a:solidFill>
                  <a:srgbClr val="1F261A"/>
                </a:solidFill>
                <a:latin typeface="Arial" pitchFamily="34" charset="0"/>
                <a:ea typeface="Arial" pitchFamily="34" charset="-122"/>
                <a:cs typeface="Arial" pitchFamily="34" charset="-120"/>
              </a:rPr>
              <a:t>4,25 %</a:t>
            </a:r>
            <a:endParaRPr lang="en-US" sz="1050" dirty="0"/>
          </a:p>
        </p:txBody>
      </p:sp>
      <p:sp>
        <p:nvSpPr>
          <p:cNvPr id="46" name="Shape 44"/>
          <p:cNvSpPr/>
          <p:nvPr/>
        </p:nvSpPr>
        <p:spPr>
          <a:xfrm>
            <a:off x="7705192" y="3008376"/>
            <a:ext cx="1135837" cy="329184"/>
          </a:xfrm>
          <a:prstGeom prst="rect">
            <a:avLst/>
          </a:prstGeom>
          <a:solidFill>
            <a:srgbClr val="F2E7DA"/>
          </a:solidFill>
          <a:ln w="12700">
            <a:solidFill>
              <a:srgbClr val="F6F7EC"/>
            </a:solidFill>
            <a:prstDash val="solid"/>
          </a:ln>
        </p:spPr>
      </p:sp>
      <p:sp>
        <p:nvSpPr>
          <p:cNvPr id="47" name="Text 45"/>
          <p:cNvSpPr txBox="1"/>
          <p:nvPr/>
        </p:nvSpPr>
        <p:spPr>
          <a:xfrm>
            <a:off x="7650328" y="2944368"/>
            <a:ext cx="1245565" cy="457200"/>
          </a:xfrm>
          <a:prstGeom prst="rect">
            <a:avLst/>
          </a:prstGeom>
          <a:noFill/>
          <a:ln/>
        </p:spPr>
        <p:txBody>
          <a:bodyPr wrap="square" lIns="0" tIns="0" rIns="0" bIns="0" rtlCol="0" anchor="ctr"/>
          <a:lstStyle/>
          <a:p>
            <a:pPr algn="ctr" indent="0" marL="0">
              <a:buNone/>
            </a:pPr>
            <a:r>
              <a:rPr lang="en-US" sz="1100" dirty="0">
                <a:solidFill>
                  <a:srgbClr val="1F261A"/>
                </a:solidFill>
                <a:latin typeface="Arial" pitchFamily="34" charset="0"/>
                <a:ea typeface="Arial" pitchFamily="34" charset="-122"/>
                <a:cs typeface="Arial" pitchFamily="34" charset="-120"/>
              </a:rPr>
              <a:t>34,8</a:t>
            </a:r>
            <a:endParaRPr lang="en-US" sz="1100" dirty="0"/>
          </a:p>
        </p:txBody>
      </p:sp>
      <p:sp>
        <p:nvSpPr>
          <p:cNvPr id="48" name="Shape 46"/>
          <p:cNvSpPr/>
          <p:nvPr/>
        </p:nvSpPr>
        <p:spPr>
          <a:xfrm>
            <a:off x="8950757" y="3008376"/>
            <a:ext cx="1135837" cy="329184"/>
          </a:xfrm>
          <a:prstGeom prst="rect">
            <a:avLst/>
          </a:prstGeom>
          <a:solidFill>
            <a:srgbClr val="F8EFD4"/>
          </a:solidFill>
          <a:ln w="12700">
            <a:solidFill>
              <a:srgbClr val="F6F7EC"/>
            </a:solidFill>
            <a:prstDash val="solid"/>
          </a:ln>
        </p:spPr>
      </p:sp>
      <p:sp>
        <p:nvSpPr>
          <p:cNvPr id="49" name="Text 47"/>
          <p:cNvSpPr txBox="1"/>
          <p:nvPr/>
        </p:nvSpPr>
        <p:spPr>
          <a:xfrm>
            <a:off x="8895893" y="2944368"/>
            <a:ext cx="1245565" cy="457200"/>
          </a:xfrm>
          <a:prstGeom prst="rect">
            <a:avLst/>
          </a:prstGeom>
          <a:noFill/>
          <a:ln/>
        </p:spPr>
        <p:txBody>
          <a:bodyPr wrap="square" lIns="0" tIns="0" rIns="0" bIns="0" rtlCol="0" anchor="ctr"/>
          <a:lstStyle/>
          <a:p>
            <a:pPr algn="ctr" indent="0" marL="0">
              <a:buNone/>
            </a:pPr>
            <a:r>
              <a:rPr lang="en-US" sz="1100" b="1" dirty="0">
                <a:solidFill>
                  <a:srgbClr val="1F261A"/>
                </a:solidFill>
                <a:latin typeface="Arial" pitchFamily="34" charset="0"/>
                <a:ea typeface="Arial" pitchFamily="34" charset="-122"/>
                <a:cs typeface="Arial" pitchFamily="34" charset="-120"/>
              </a:rPr>
              <a:t>38,7</a:t>
            </a:r>
            <a:endParaRPr lang="en-US" sz="1100" dirty="0"/>
          </a:p>
        </p:txBody>
      </p:sp>
      <p:sp>
        <p:nvSpPr>
          <p:cNvPr id="50" name="Shape 48"/>
          <p:cNvSpPr/>
          <p:nvPr/>
        </p:nvSpPr>
        <p:spPr>
          <a:xfrm>
            <a:off x="10196322" y="3008376"/>
            <a:ext cx="1135837" cy="329184"/>
          </a:xfrm>
          <a:prstGeom prst="rect">
            <a:avLst/>
          </a:prstGeom>
          <a:solidFill>
            <a:srgbClr val="EDF3DA"/>
          </a:solidFill>
          <a:ln w="12700">
            <a:solidFill>
              <a:srgbClr val="F6F7EC"/>
            </a:solidFill>
            <a:prstDash val="solid"/>
          </a:ln>
        </p:spPr>
      </p:sp>
      <p:sp>
        <p:nvSpPr>
          <p:cNvPr id="51" name="Text 49"/>
          <p:cNvSpPr txBox="1"/>
          <p:nvPr/>
        </p:nvSpPr>
        <p:spPr>
          <a:xfrm>
            <a:off x="10141458" y="2944368"/>
            <a:ext cx="1245565" cy="457200"/>
          </a:xfrm>
          <a:prstGeom prst="rect">
            <a:avLst/>
          </a:prstGeom>
          <a:noFill/>
          <a:ln/>
        </p:spPr>
        <p:txBody>
          <a:bodyPr wrap="square" lIns="0" tIns="0" rIns="0" bIns="0" rtlCol="0" anchor="ctr"/>
          <a:lstStyle/>
          <a:p>
            <a:pPr algn="ctr" indent="0" marL="0">
              <a:buNone/>
            </a:pPr>
            <a:r>
              <a:rPr lang="en-US" sz="1100" dirty="0">
                <a:solidFill>
                  <a:srgbClr val="1F261A"/>
                </a:solidFill>
                <a:latin typeface="Arial" pitchFamily="34" charset="0"/>
                <a:ea typeface="Arial" pitchFamily="34" charset="-122"/>
                <a:cs typeface="Arial" pitchFamily="34" charset="-120"/>
              </a:rPr>
              <a:t>42,6</a:t>
            </a:r>
            <a:endParaRPr lang="en-US" sz="1100" dirty="0"/>
          </a:p>
        </p:txBody>
      </p:sp>
      <p:sp>
        <p:nvSpPr>
          <p:cNvPr id="52" name="Shape 50"/>
          <p:cNvSpPr/>
          <p:nvPr/>
        </p:nvSpPr>
        <p:spPr>
          <a:xfrm>
            <a:off x="6461608" y="3401568"/>
            <a:ext cx="4925416" cy="0"/>
          </a:xfrm>
          <a:prstGeom prst="line">
            <a:avLst/>
          </a:prstGeom>
          <a:noFill/>
          <a:ln w="6350">
            <a:solidFill>
              <a:srgbClr val="DDE3C9"/>
            </a:solidFill>
            <a:prstDash val="solid"/>
          </a:ln>
        </p:spPr>
      </p:sp>
      <p:sp>
        <p:nvSpPr>
          <p:cNvPr id="53" name="Text 51"/>
          <p:cNvSpPr txBox="1"/>
          <p:nvPr/>
        </p:nvSpPr>
        <p:spPr>
          <a:xfrm>
            <a:off x="6461608" y="3401568"/>
            <a:ext cx="1188720" cy="457200"/>
          </a:xfrm>
          <a:prstGeom prst="rect">
            <a:avLst/>
          </a:prstGeom>
          <a:noFill/>
          <a:ln/>
        </p:spPr>
        <p:txBody>
          <a:bodyPr wrap="square" lIns="0" tIns="0" rIns="0" bIns="0" rtlCol="0" anchor="ctr"/>
          <a:lstStyle/>
          <a:p>
            <a:pPr indent="0" marL="0">
              <a:buNone/>
            </a:pPr>
            <a:r>
              <a:rPr lang="en-US" sz="1050" dirty="0">
                <a:solidFill>
                  <a:srgbClr val="1F261A"/>
                </a:solidFill>
                <a:latin typeface="Arial" pitchFamily="34" charset="0"/>
                <a:ea typeface="Arial" pitchFamily="34" charset="-122"/>
                <a:cs typeface="Arial" pitchFamily="34" charset="-120"/>
              </a:rPr>
              <a:t>4,50 %</a:t>
            </a:r>
            <a:endParaRPr lang="en-US" sz="1050" dirty="0"/>
          </a:p>
        </p:txBody>
      </p:sp>
      <p:sp>
        <p:nvSpPr>
          <p:cNvPr id="54" name="Shape 52"/>
          <p:cNvSpPr/>
          <p:nvPr/>
        </p:nvSpPr>
        <p:spPr>
          <a:xfrm>
            <a:off x="7705192" y="3465576"/>
            <a:ext cx="1135837" cy="329184"/>
          </a:xfrm>
          <a:prstGeom prst="rect">
            <a:avLst/>
          </a:prstGeom>
          <a:solidFill>
            <a:srgbClr val="F2E7DA"/>
          </a:solidFill>
          <a:ln w="12700">
            <a:solidFill>
              <a:srgbClr val="F6F7EC"/>
            </a:solidFill>
            <a:prstDash val="solid"/>
          </a:ln>
        </p:spPr>
      </p:sp>
      <p:sp>
        <p:nvSpPr>
          <p:cNvPr id="55" name="Text 53"/>
          <p:cNvSpPr txBox="1"/>
          <p:nvPr/>
        </p:nvSpPr>
        <p:spPr>
          <a:xfrm>
            <a:off x="7650328" y="3401568"/>
            <a:ext cx="1245565" cy="457200"/>
          </a:xfrm>
          <a:prstGeom prst="rect">
            <a:avLst/>
          </a:prstGeom>
          <a:noFill/>
          <a:ln/>
        </p:spPr>
        <p:txBody>
          <a:bodyPr wrap="square" lIns="0" tIns="0" rIns="0" bIns="0" rtlCol="0" anchor="ctr"/>
          <a:lstStyle/>
          <a:p>
            <a:pPr algn="ctr" indent="0" marL="0">
              <a:buNone/>
            </a:pPr>
            <a:r>
              <a:rPr lang="en-US" sz="1100" dirty="0">
                <a:solidFill>
                  <a:srgbClr val="1F261A"/>
                </a:solidFill>
                <a:latin typeface="Arial" pitchFamily="34" charset="0"/>
                <a:ea typeface="Arial" pitchFamily="34" charset="-122"/>
                <a:cs typeface="Arial" pitchFamily="34" charset="-120"/>
              </a:rPr>
              <a:t>32,9</a:t>
            </a:r>
            <a:endParaRPr lang="en-US" sz="1100" dirty="0"/>
          </a:p>
        </p:txBody>
      </p:sp>
      <p:sp>
        <p:nvSpPr>
          <p:cNvPr id="56" name="Shape 54"/>
          <p:cNvSpPr/>
          <p:nvPr/>
        </p:nvSpPr>
        <p:spPr>
          <a:xfrm>
            <a:off x="8950757" y="3465576"/>
            <a:ext cx="1135837" cy="329184"/>
          </a:xfrm>
          <a:prstGeom prst="rect">
            <a:avLst/>
          </a:prstGeom>
          <a:solidFill>
            <a:srgbClr val="F8EFD4"/>
          </a:solidFill>
          <a:ln w="12700">
            <a:solidFill>
              <a:srgbClr val="F6F7EC"/>
            </a:solidFill>
            <a:prstDash val="solid"/>
          </a:ln>
        </p:spPr>
      </p:sp>
      <p:sp>
        <p:nvSpPr>
          <p:cNvPr id="57" name="Text 55"/>
          <p:cNvSpPr txBox="1"/>
          <p:nvPr/>
        </p:nvSpPr>
        <p:spPr>
          <a:xfrm>
            <a:off x="8895893" y="3401568"/>
            <a:ext cx="1245565" cy="457200"/>
          </a:xfrm>
          <a:prstGeom prst="rect">
            <a:avLst/>
          </a:prstGeom>
          <a:noFill/>
          <a:ln/>
        </p:spPr>
        <p:txBody>
          <a:bodyPr wrap="square" lIns="0" tIns="0" rIns="0" bIns="0" rtlCol="0" anchor="ctr"/>
          <a:lstStyle/>
          <a:p>
            <a:pPr algn="ctr" indent="0" marL="0">
              <a:buNone/>
            </a:pPr>
            <a:r>
              <a:rPr lang="en-US" sz="1100" dirty="0">
                <a:solidFill>
                  <a:srgbClr val="1F261A"/>
                </a:solidFill>
                <a:latin typeface="Arial" pitchFamily="34" charset="0"/>
                <a:ea typeface="Arial" pitchFamily="34" charset="-122"/>
                <a:cs typeface="Arial" pitchFamily="34" charset="-120"/>
              </a:rPr>
              <a:t>36,5</a:t>
            </a:r>
            <a:endParaRPr lang="en-US" sz="1100" dirty="0"/>
          </a:p>
        </p:txBody>
      </p:sp>
      <p:sp>
        <p:nvSpPr>
          <p:cNvPr id="58" name="Shape 56"/>
          <p:cNvSpPr/>
          <p:nvPr/>
        </p:nvSpPr>
        <p:spPr>
          <a:xfrm>
            <a:off x="10196322" y="3465576"/>
            <a:ext cx="1135837" cy="329184"/>
          </a:xfrm>
          <a:prstGeom prst="rect">
            <a:avLst/>
          </a:prstGeom>
          <a:solidFill>
            <a:srgbClr val="F8EFD4"/>
          </a:solidFill>
          <a:ln w="12700">
            <a:solidFill>
              <a:srgbClr val="F6F7EC"/>
            </a:solidFill>
            <a:prstDash val="solid"/>
          </a:ln>
        </p:spPr>
      </p:sp>
      <p:sp>
        <p:nvSpPr>
          <p:cNvPr id="59" name="Text 57"/>
          <p:cNvSpPr txBox="1"/>
          <p:nvPr/>
        </p:nvSpPr>
        <p:spPr>
          <a:xfrm>
            <a:off x="10141458" y="3401568"/>
            <a:ext cx="1245565" cy="457200"/>
          </a:xfrm>
          <a:prstGeom prst="rect">
            <a:avLst/>
          </a:prstGeom>
          <a:noFill/>
          <a:ln/>
        </p:spPr>
        <p:txBody>
          <a:bodyPr wrap="square" lIns="0" tIns="0" rIns="0" bIns="0" rtlCol="0" anchor="ctr"/>
          <a:lstStyle/>
          <a:p>
            <a:pPr algn="ctr" indent="0" marL="0">
              <a:buNone/>
            </a:pPr>
            <a:r>
              <a:rPr lang="en-US" sz="1100" dirty="0">
                <a:solidFill>
                  <a:srgbClr val="1F261A"/>
                </a:solidFill>
                <a:latin typeface="Arial" pitchFamily="34" charset="0"/>
                <a:ea typeface="Arial" pitchFamily="34" charset="-122"/>
                <a:cs typeface="Arial" pitchFamily="34" charset="-120"/>
              </a:rPr>
              <a:t>40,2</a:t>
            </a:r>
            <a:endParaRPr lang="en-US" sz="1100" dirty="0"/>
          </a:p>
        </p:txBody>
      </p:sp>
      <p:sp>
        <p:nvSpPr>
          <p:cNvPr id="60" name="Shape 58"/>
          <p:cNvSpPr/>
          <p:nvPr/>
        </p:nvSpPr>
        <p:spPr>
          <a:xfrm>
            <a:off x="6461608" y="3858768"/>
            <a:ext cx="4925416" cy="0"/>
          </a:xfrm>
          <a:prstGeom prst="line">
            <a:avLst/>
          </a:prstGeom>
          <a:noFill/>
          <a:ln w="6350">
            <a:solidFill>
              <a:srgbClr val="DDE3C9"/>
            </a:solidFill>
            <a:prstDash val="solid"/>
          </a:ln>
        </p:spPr>
      </p:sp>
      <p:sp>
        <p:nvSpPr>
          <p:cNvPr id="61" name="Text 59"/>
          <p:cNvSpPr txBox="1"/>
          <p:nvPr/>
        </p:nvSpPr>
        <p:spPr>
          <a:xfrm>
            <a:off x="6461608" y="3858768"/>
            <a:ext cx="1188720" cy="457200"/>
          </a:xfrm>
          <a:prstGeom prst="rect">
            <a:avLst/>
          </a:prstGeom>
          <a:noFill/>
          <a:ln/>
        </p:spPr>
        <p:txBody>
          <a:bodyPr wrap="square" lIns="0" tIns="0" rIns="0" bIns="0" rtlCol="0" anchor="ctr"/>
          <a:lstStyle/>
          <a:p>
            <a:pPr indent="0" marL="0">
              <a:buNone/>
            </a:pPr>
            <a:r>
              <a:rPr lang="en-US" sz="1050" dirty="0">
                <a:solidFill>
                  <a:srgbClr val="1F261A"/>
                </a:solidFill>
                <a:latin typeface="Arial" pitchFamily="34" charset="0"/>
                <a:ea typeface="Arial" pitchFamily="34" charset="-122"/>
                <a:cs typeface="Arial" pitchFamily="34" charset="-120"/>
              </a:rPr>
              <a:t>5,00 %</a:t>
            </a:r>
            <a:endParaRPr lang="en-US" sz="1050" dirty="0"/>
          </a:p>
        </p:txBody>
      </p:sp>
      <p:sp>
        <p:nvSpPr>
          <p:cNvPr id="62" name="Shape 60"/>
          <p:cNvSpPr/>
          <p:nvPr/>
        </p:nvSpPr>
        <p:spPr>
          <a:xfrm>
            <a:off x="7705192" y="3922776"/>
            <a:ext cx="1135837" cy="329184"/>
          </a:xfrm>
          <a:prstGeom prst="rect">
            <a:avLst/>
          </a:prstGeom>
          <a:solidFill>
            <a:srgbClr val="F2E7DA"/>
          </a:solidFill>
          <a:ln w="12700">
            <a:solidFill>
              <a:srgbClr val="F6F7EC"/>
            </a:solidFill>
            <a:prstDash val="solid"/>
          </a:ln>
        </p:spPr>
      </p:sp>
      <p:sp>
        <p:nvSpPr>
          <p:cNvPr id="63" name="Text 61"/>
          <p:cNvSpPr txBox="1"/>
          <p:nvPr/>
        </p:nvSpPr>
        <p:spPr>
          <a:xfrm>
            <a:off x="7650328" y="3858768"/>
            <a:ext cx="1245565" cy="457200"/>
          </a:xfrm>
          <a:prstGeom prst="rect">
            <a:avLst/>
          </a:prstGeom>
          <a:noFill/>
          <a:ln/>
        </p:spPr>
        <p:txBody>
          <a:bodyPr wrap="square" lIns="0" tIns="0" rIns="0" bIns="0" rtlCol="0" anchor="ctr"/>
          <a:lstStyle/>
          <a:p>
            <a:pPr algn="ctr" indent="0" marL="0">
              <a:buNone/>
            </a:pPr>
            <a:r>
              <a:rPr lang="en-US" sz="1100" dirty="0">
                <a:solidFill>
                  <a:srgbClr val="1F261A"/>
                </a:solidFill>
                <a:latin typeface="Arial" pitchFamily="34" charset="0"/>
                <a:ea typeface="Arial" pitchFamily="34" charset="-122"/>
                <a:cs typeface="Arial" pitchFamily="34" charset="-120"/>
              </a:rPr>
              <a:t>29,6</a:t>
            </a:r>
            <a:endParaRPr lang="en-US" sz="1100" dirty="0"/>
          </a:p>
        </p:txBody>
      </p:sp>
      <p:sp>
        <p:nvSpPr>
          <p:cNvPr id="64" name="Shape 62"/>
          <p:cNvSpPr/>
          <p:nvPr/>
        </p:nvSpPr>
        <p:spPr>
          <a:xfrm>
            <a:off x="8950757" y="3922776"/>
            <a:ext cx="1135837" cy="329184"/>
          </a:xfrm>
          <a:prstGeom prst="rect">
            <a:avLst/>
          </a:prstGeom>
          <a:solidFill>
            <a:srgbClr val="F2E7DA"/>
          </a:solidFill>
          <a:ln w="12700">
            <a:solidFill>
              <a:srgbClr val="F6F7EC"/>
            </a:solidFill>
            <a:prstDash val="solid"/>
          </a:ln>
        </p:spPr>
      </p:sp>
      <p:sp>
        <p:nvSpPr>
          <p:cNvPr id="65" name="Text 63"/>
          <p:cNvSpPr txBox="1"/>
          <p:nvPr/>
        </p:nvSpPr>
        <p:spPr>
          <a:xfrm>
            <a:off x="8895893" y="3858768"/>
            <a:ext cx="1245565" cy="457200"/>
          </a:xfrm>
          <a:prstGeom prst="rect">
            <a:avLst/>
          </a:prstGeom>
          <a:noFill/>
          <a:ln/>
        </p:spPr>
        <p:txBody>
          <a:bodyPr wrap="square" lIns="0" tIns="0" rIns="0" bIns="0" rtlCol="0" anchor="ctr"/>
          <a:lstStyle/>
          <a:p>
            <a:pPr algn="ctr" indent="0" marL="0">
              <a:buNone/>
            </a:pPr>
            <a:r>
              <a:rPr lang="en-US" sz="1100" dirty="0">
                <a:solidFill>
                  <a:srgbClr val="1F261A"/>
                </a:solidFill>
                <a:latin typeface="Arial" pitchFamily="34" charset="0"/>
                <a:ea typeface="Arial" pitchFamily="34" charset="-122"/>
                <a:cs typeface="Arial" pitchFamily="34" charset="-120"/>
              </a:rPr>
              <a:t>32,9</a:t>
            </a:r>
            <a:endParaRPr lang="en-US" sz="1100" dirty="0"/>
          </a:p>
        </p:txBody>
      </p:sp>
      <p:sp>
        <p:nvSpPr>
          <p:cNvPr id="66" name="Shape 64"/>
          <p:cNvSpPr/>
          <p:nvPr/>
        </p:nvSpPr>
        <p:spPr>
          <a:xfrm>
            <a:off x="10196322" y="3922776"/>
            <a:ext cx="1135837" cy="329184"/>
          </a:xfrm>
          <a:prstGeom prst="rect">
            <a:avLst/>
          </a:prstGeom>
          <a:solidFill>
            <a:srgbClr val="F8EFD4"/>
          </a:solidFill>
          <a:ln w="12700">
            <a:solidFill>
              <a:srgbClr val="F6F7EC"/>
            </a:solidFill>
            <a:prstDash val="solid"/>
          </a:ln>
        </p:spPr>
      </p:sp>
      <p:sp>
        <p:nvSpPr>
          <p:cNvPr id="67" name="Text 65"/>
          <p:cNvSpPr txBox="1"/>
          <p:nvPr/>
        </p:nvSpPr>
        <p:spPr>
          <a:xfrm>
            <a:off x="10141458" y="3858768"/>
            <a:ext cx="1245565" cy="457200"/>
          </a:xfrm>
          <a:prstGeom prst="rect">
            <a:avLst/>
          </a:prstGeom>
          <a:noFill/>
          <a:ln/>
        </p:spPr>
        <p:txBody>
          <a:bodyPr wrap="square" lIns="0" tIns="0" rIns="0" bIns="0" rtlCol="0" anchor="ctr"/>
          <a:lstStyle/>
          <a:p>
            <a:pPr algn="ctr" indent="0" marL="0">
              <a:buNone/>
            </a:pPr>
            <a:r>
              <a:rPr lang="en-US" sz="1100" dirty="0">
                <a:solidFill>
                  <a:srgbClr val="1F261A"/>
                </a:solidFill>
                <a:latin typeface="Arial" pitchFamily="34" charset="0"/>
                <a:ea typeface="Arial" pitchFamily="34" charset="-122"/>
                <a:cs typeface="Arial" pitchFamily="34" charset="-120"/>
              </a:rPr>
              <a:t>36,2</a:t>
            </a:r>
            <a:endParaRPr lang="en-US" sz="1100" dirty="0"/>
          </a:p>
        </p:txBody>
      </p:sp>
      <p:sp>
        <p:nvSpPr>
          <p:cNvPr id="68" name="Text 66"/>
          <p:cNvSpPr txBox="1"/>
          <p:nvPr/>
        </p:nvSpPr>
        <p:spPr>
          <a:xfrm>
            <a:off x="6461608" y="4389120"/>
            <a:ext cx="4925416" cy="54864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Grün: Ertragswert deckt die Gesamtinvestition. Gelb: knapp darunter. Braun: deutliche Unterdeckung. Bankfinanzierung typischerweise höchstens 65 % des Ertragswerts.</a:t>
            </a:r>
            <a:endParaRPr lang="en-US" sz="950" dirty="0"/>
          </a:p>
        </p:txBody>
      </p:sp>
      <p:sp>
        <p:nvSpPr>
          <p:cNvPr id="69" name="Text 67"/>
          <p:cNvSpPr txBox="1"/>
          <p:nvPr/>
        </p:nvSpPr>
        <p:spPr>
          <a:xfrm>
            <a:off x="6461608" y="4937760"/>
            <a:ext cx="4925416" cy="685800"/>
          </a:xfrm>
          <a:prstGeom prst="rect">
            <a:avLst/>
          </a:prstGeom>
          <a:noFill/>
          <a:ln/>
        </p:spPr>
        <p:txBody>
          <a:bodyPr wrap="square" lIns="0" tIns="0" rIns="0" bIns="0" rtlCol="0" anchor="ctr"/>
          <a:lstStyle/>
          <a:p>
            <a:pPr indent="0" marL="0">
              <a:buNone/>
            </a:pPr>
            <a:r>
              <a:rPr lang="en-US" sz="950" i="1" dirty="0">
                <a:solidFill>
                  <a:srgbClr val="1F261A"/>
                </a:solidFill>
                <a:latin typeface="Arial" pitchFamily="34" charset="0"/>
                <a:ea typeface="Arial" pitchFamily="34" charset="-122"/>
                <a:cs typeface="Arial" pitchFamily="34" charset="-120"/>
              </a:rPr>
              <a:t>Die Mietzinsansätze (Gewerbe 140, Wohnen/Büro 280 CHF/m²/Jahr) sind ein Quick-Check ohne Marktabklärung — die Investorenanalyse nennt das selbst. Zwei unabhängige Marktabklärungen, Vorvermietung mit Ankermietern und der Kapitalisierungssatz der Bankschätzung sind die Hebel, die diese Tabelle nach oben verschieben. Mieten und Investition sind netto — die MWST-Option ändert den Ertragswert nicht.</a:t>
            </a:r>
            <a:endParaRPr lang="en-US" sz="950" dirty="0"/>
          </a:p>
        </p:txBody>
      </p:sp>
      <p:sp>
        <p:nvSpPr>
          <p:cNvPr id="70" name="Text 68"/>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71" name="Text 69"/>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72" name="Text 70"/>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Für Investoren: Eigenkapitalbedarf der Bauphase</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Rund CHF 11 Mio im Base Case — 7 Mio bei bestätigten Mietzinsen, bis 15 Mio bei tieferem Ertragswert — drei Wege, sich zu beteiligen</a:t>
            </a:r>
            <a:endParaRPr lang="en-US" sz="1200" dirty="0"/>
          </a:p>
        </p:txBody>
      </p:sp>
      <p:sp>
        <p:nvSpPr>
          <p:cNvPr id="5" name="Shape 3"/>
          <p:cNvSpPr/>
          <p:nvPr/>
        </p:nvSpPr>
        <p:spPr>
          <a:xfrm>
            <a:off x="576072" y="1554480"/>
            <a:ext cx="3496970" cy="3108960"/>
          </a:xfrm>
          <a:prstGeom prst="roundRect">
            <a:avLst>
              <a:gd name="adj" fmla="val 3235"/>
            </a:avLst>
          </a:prstGeom>
          <a:solidFill>
            <a:srgbClr val="FFFFFF"/>
          </a:solidFill>
          <a:ln w="9525">
            <a:solidFill>
              <a:srgbClr val="DDE3C9"/>
            </a:solidFill>
            <a:prstDash val="solid"/>
          </a:ln>
        </p:spPr>
      </p:sp>
      <p:sp>
        <p:nvSpPr>
          <p:cNvPr id="6" name="Shape 4"/>
          <p:cNvSpPr/>
          <p:nvPr/>
        </p:nvSpPr>
        <p:spPr>
          <a:xfrm>
            <a:off x="804672" y="1810512"/>
            <a:ext cx="676656" cy="676656"/>
          </a:xfrm>
          <a:prstGeom prst="ellipse">
            <a:avLst/>
          </a:prstGeom>
          <a:solidFill>
            <a:srgbClr val="ECEEDD"/>
          </a:solidFill>
          <a:ln w="12700">
            <a:solidFill>
              <a:srgbClr val="ECEEDD"/>
            </a:solidFill>
            <a:prstDash val="solid"/>
          </a:ln>
        </p:spPr>
      </p:sp>
      <p:pic>
        <p:nvPicPr>
          <p:cNvPr id="7" name="Image 0" descr="preencoded.png">    </p:cNvPr>
          <p:cNvPicPr>
            <a:picLocks noChangeAspect="1"/>
          </p:cNvPicPr>
          <p:nvPr/>
        </p:nvPicPr>
        <p:blipFill>
          <a:blip r:embed="rId1"/>
          <a:stretch>
            <a:fillRect/>
          </a:stretch>
        </p:blipFill>
        <p:spPr>
          <a:xfrm>
            <a:off x="932688" y="1938528"/>
            <a:ext cx="420624" cy="420624"/>
          </a:xfrm>
          <a:prstGeom prst="rect">
            <a:avLst/>
          </a:prstGeom>
        </p:spPr>
      </p:pic>
      <p:sp>
        <p:nvSpPr>
          <p:cNvPr id="8" name="Text 5"/>
          <p:cNvSpPr txBox="1"/>
          <p:nvPr/>
        </p:nvSpPr>
        <p:spPr>
          <a:xfrm>
            <a:off x="804672" y="2606040"/>
            <a:ext cx="3039770" cy="548640"/>
          </a:xfrm>
          <a:prstGeom prst="rect">
            <a:avLst/>
          </a:prstGeom>
          <a:noFill/>
          <a:ln/>
        </p:spPr>
        <p:txBody>
          <a:bodyPr wrap="square" lIns="0" tIns="0" rIns="0" bIns="0" rtlCol="0" anchor="ctr"/>
          <a:lstStyle/>
          <a:p>
            <a:pPr indent="0" marL="0">
              <a:buNone/>
            </a:pPr>
            <a:r>
              <a:rPr lang="en-US" sz="1700" dirty="0">
                <a:solidFill>
                  <a:srgbClr val="1F261A"/>
                </a:solidFill>
                <a:latin typeface="Georgia" pitchFamily="34" charset="0"/>
                <a:ea typeface="Georgia" pitchFamily="34" charset="-122"/>
                <a:cs typeface="Georgia" pitchFamily="34" charset="-120"/>
              </a:rPr>
              <a:t>Beteiligung am Aktienkapital</a:t>
            </a:r>
            <a:endParaRPr lang="en-US" sz="1700" dirty="0"/>
          </a:p>
        </p:txBody>
      </p:sp>
      <p:sp>
        <p:nvSpPr>
          <p:cNvPr id="9" name="Text 6"/>
          <p:cNvSpPr txBox="1"/>
          <p:nvPr/>
        </p:nvSpPr>
        <p:spPr>
          <a:xfrm>
            <a:off x="804672" y="3182112"/>
            <a:ext cx="3039770" cy="114300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Zeichnung neuer Aktien der Tetris AG im Rahmen einer weiteren Kapitalerhöhung. Beteiligung am Ertragswert des Campus und an der 2. Etappe.</a:t>
            </a:r>
            <a:endParaRPr lang="en-US" sz="1050" dirty="0"/>
          </a:p>
        </p:txBody>
      </p:sp>
      <p:sp>
        <p:nvSpPr>
          <p:cNvPr id="10" name="Text 7"/>
          <p:cNvSpPr txBox="1"/>
          <p:nvPr/>
        </p:nvSpPr>
        <p:spPr>
          <a:xfrm>
            <a:off x="804672" y="4297680"/>
            <a:ext cx="3039770" cy="256032"/>
          </a:xfrm>
          <a:prstGeom prst="rect">
            <a:avLst/>
          </a:prstGeom>
          <a:noFill/>
          <a:ln/>
        </p:spPr>
        <p:txBody>
          <a:bodyPr wrap="square" lIns="0" tIns="0" rIns="0" bIns="0" rtlCol="0" anchor="ctr"/>
          <a:lstStyle/>
          <a:p>
            <a:pPr indent="0" marL="0">
              <a:buNone/>
            </a:pPr>
            <a:r>
              <a:rPr lang="en-US" sz="850" b="1" spc="200" kern="0" dirty="0">
                <a:solidFill>
                  <a:srgbClr val="5D603E"/>
                </a:solidFill>
                <a:latin typeface="Arial" pitchFamily="34" charset="0"/>
                <a:ea typeface="Arial" pitchFamily="34" charset="-122"/>
                <a:cs typeface="Arial" pitchFamily="34" charset="-120"/>
              </a:rPr>
              <a:t>EIGENKAPITAL IM ENGEREN SINN</a:t>
            </a:r>
            <a:endParaRPr lang="en-US" sz="850" dirty="0"/>
          </a:p>
        </p:txBody>
      </p:sp>
      <p:sp>
        <p:nvSpPr>
          <p:cNvPr id="11" name="Shape 8"/>
          <p:cNvSpPr/>
          <p:nvPr/>
        </p:nvSpPr>
        <p:spPr>
          <a:xfrm>
            <a:off x="4347362" y="1554480"/>
            <a:ext cx="3496970" cy="3108960"/>
          </a:xfrm>
          <a:prstGeom prst="roundRect">
            <a:avLst>
              <a:gd name="adj" fmla="val 3235"/>
            </a:avLst>
          </a:prstGeom>
          <a:solidFill>
            <a:srgbClr val="FFFFFF"/>
          </a:solidFill>
          <a:ln w="9525">
            <a:solidFill>
              <a:srgbClr val="DDE3C9"/>
            </a:solidFill>
            <a:prstDash val="solid"/>
          </a:ln>
        </p:spPr>
      </p:sp>
      <p:sp>
        <p:nvSpPr>
          <p:cNvPr id="12" name="Shape 9"/>
          <p:cNvSpPr/>
          <p:nvPr/>
        </p:nvSpPr>
        <p:spPr>
          <a:xfrm>
            <a:off x="4575962" y="1810512"/>
            <a:ext cx="676656" cy="676656"/>
          </a:xfrm>
          <a:prstGeom prst="ellipse">
            <a:avLst/>
          </a:prstGeom>
          <a:solidFill>
            <a:srgbClr val="ECEEDD"/>
          </a:solidFill>
          <a:ln w="12700">
            <a:solidFill>
              <a:srgbClr val="ECEEDD"/>
            </a:solidFill>
            <a:prstDash val="solid"/>
          </a:ln>
        </p:spPr>
      </p:sp>
      <p:pic>
        <p:nvPicPr>
          <p:cNvPr id="13" name="Image 1" descr="preencoded.png">    </p:cNvPr>
          <p:cNvPicPr>
            <a:picLocks noChangeAspect="1"/>
          </p:cNvPicPr>
          <p:nvPr/>
        </p:nvPicPr>
        <p:blipFill>
          <a:blip r:embed="rId2"/>
          <a:stretch>
            <a:fillRect/>
          </a:stretch>
        </p:blipFill>
        <p:spPr>
          <a:xfrm>
            <a:off x="4703978" y="1938528"/>
            <a:ext cx="420624" cy="420624"/>
          </a:xfrm>
          <a:prstGeom prst="rect">
            <a:avLst/>
          </a:prstGeom>
        </p:spPr>
      </p:pic>
      <p:sp>
        <p:nvSpPr>
          <p:cNvPr id="14" name="Text 10"/>
          <p:cNvSpPr txBox="1"/>
          <p:nvPr/>
        </p:nvSpPr>
        <p:spPr>
          <a:xfrm>
            <a:off x="4575962" y="2606040"/>
            <a:ext cx="3039770" cy="548640"/>
          </a:xfrm>
          <a:prstGeom prst="rect">
            <a:avLst/>
          </a:prstGeom>
          <a:noFill/>
          <a:ln/>
        </p:spPr>
        <p:txBody>
          <a:bodyPr wrap="square" lIns="0" tIns="0" rIns="0" bIns="0" rtlCol="0" anchor="ctr"/>
          <a:lstStyle/>
          <a:p>
            <a:pPr indent="0" marL="0">
              <a:buNone/>
            </a:pPr>
            <a:r>
              <a:rPr lang="en-US" sz="1700" dirty="0">
                <a:solidFill>
                  <a:srgbClr val="1F261A"/>
                </a:solidFill>
                <a:latin typeface="Georgia" pitchFamily="34" charset="0"/>
                <a:ea typeface="Georgia" pitchFamily="34" charset="-122"/>
                <a:cs typeface="Georgia" pitchFamily="34" charset="-120"/>
              </a:rPr>
              <a:t>Mezzanine-Darlehen</a:t>
            </a:r>
            <a:endParaRPr lang="en-US" sz="1700" dirty="0"/>
          </a:p>
        </p:txBody>
      </p:sp>
      <p:sp>
        <p:nvSpPr>
          <p:cNvPr id="15" name="Text 11"/>
          <p:cNvSpPr txBox="1"/>
          <p:nvPr/>
        </p:nvSpPr>
        <p:spPr>
          <a:xfrm>
            <a:off x="4575962" y="3182112"/>
            <a:ext cx="3039770" cy="114300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Nachrangiges, verzinsliches Darlehen mit Rangrücktritt gegenüber der Bank; Laufzeit bis Konsolidierung; Verzinsung deutlich über Hypothekarniveau.</a:t>
            </a:r>
            <a:endParaRPr lang="en-US" sz="1050" dirty="0"/>
          </a:p>
        </p:txBody>
      </p:sp>
      <p:sp>
        <p:nvSpPr>
          <p:cNvPr id="16" name="Text 12"/>
          <p:cNvSpPr txBox="1"/>
          <p:nvPr/>
        </p:nvSpPr>
        <p:spPr>
          <a:xfrm>
            <a:off x="4575962" y="4297680"/>
            <a:ext cx="3039770" cy="256032"/>
          </a:xfrm>
          <a:prstGeom prst="rect">
            <a:avLst/>
          </a:prstGeom>
          <a:noFill/>
          <a:ln/>
        </p:spPr>
        <p:txBody>
          <a:bodyPr wrap="square" lIns="0" tIns="0" rIns="0" bIns="0" rtlCol="0" anchor="ctr"/>
          <a:lstStyle/>
          <a:p>
            <a:pPr indent="0" marL="0">
              <a:buNone/>
            </a:pPr>
            <a:r>
              <a:rPr lang="en-US" sz="850" b="1" spc="200" kern="0" dirty="0">
                <a:solidFill>
                  <a:srgbClr val="5D603E"/>
                </a:solidFill>
                <a:latin typeface="Arial" pitchFamily="34" charset="0"/>
                <a:ea typeface="Arial" pitchFamily="34" charset="-122"/>
                <a:cs typeface="Arial" pitchFamily="34" charset="-120"/>
              </a:rPr>
              <a:t>WIRTSCHAFTLICHES EIGENKAPITAL</a:t>
            </a:r>
            <a:endParaRPr lang="en-US" sz="850" dirty="0"/>
          </a:p>
        </p:txBody>
      </p:sp>
      <p:sp>
        <p:nvSpPr>
          <p:cNvPr id="17" name="Shape 13"/>
          <p:cNvSpPr/>
          <p:nvPr/>
        </p:nvSpPr>
        <p:spPr>
          <a:xfrm>
            <a:off x="8118653" y="1554480"/>
            <a:ext cx="3496970" cy="3108960"/>
          </a:xfrm>
          <a:prstGeom prst="roundRect">
            <a:avLst>
              <a:gd name="adj" fmla="val 3235"/>
            </a:avLst>
          </a:prstGeom>
          <a:solidFill>
            <a:srgbClr val="FFFFFF"/>
          </a:solidFill>
          <a:ln w="9525">
            <a:solidFill>
              <a:srgbClr val="DDE3C9"/>
            </a:solidFill>
            <a:prstDash val="solid"/>
          </a:ln>
        </p:spPr>
      </p:sp>
      <p:sp>
        <p:nvSpPr>
          <p:cNvPr id="18" name="Shape 14"/>
          <p:cNvSpPr/>
          <p:nvPr/>
        </p:nvSpPr>
        <p:spPr>
          <a:xfrm>
            <a:off x="8347253" y="1810512"/>
            <a:ext cx="676656" cy="676656"/>
          </a:xfrm>
          <a:prstGeom prst="ellipse">
            <a:avLst/>
          </a:prstGeom>
          <a:solidFill>
            <a:srgbClr val="ECEEDD"/>
          </a:solidFill>
          <a:ln w="12700">
            <a:solidFill>
              <a:srgbClr val="ECEEDD"/>
            </a:solidFill>
            <a:prstDash val="solid"/>
          </a:ln>
        </p:spPr>
      </p:sp>
      <p:pic>
        <p:nvPicPr>
          <p:cNvPr id="19" name="Image 2" descr="preencoded.png">    </p:cNvPr>
          <p:cNvPicPr>
            <a:picLocks noChangeAspect="1"/>
          </p:cNvPicPr>
          <p:nvPr/>
        </p:nvPicPr>
        <p:blipFill>
          <a:blip r:embed="rId3"/>
          <a:stretch>
            <a:fillRect/>
          </a:stretch>
        </p:blipFill>
        <p:spPr>
          <a:xfrm>
            <a:off x="8475269" y="1938528"/>
            <a:ext cx="420624" cy="420624"/>
          </a:xfrm>
          <a:prstGeom prst="rect">
            <a:avLst/>
          </a:prstGeom>
        </p:spPr>
      </p:pic>
      <p:sp>
        <p:nvSpPr>
          <p:cNvPr id="20" name="Text 15"/>
          <p:cNvSpPr txBox="1"/>
          <p:nvPr/>
        </p:nvSpPr>
        <p:spPr>
          <a:xfrm>
            <a:off x="8347253" y="2606040"/>
            <a:ext cx="3039770" cy="548640"/>
          </a:xfrm>
          <a:prstGeom prst="rect">
            <a:avLst/>
          </a:prstGeom>
          <a:noFill/>
          <a:ln/>
        </p:spPr>
        <p:txBody>
          <a:bodyPr wrap="square" lIns="0" tIns="0" rIns="0" bIns="0" rtlCol="0" anchor="ctr"/>
          <a:lstStyle/>
          <a:p>
            <a:pPr indent="0" marL="0">
              <a:buNone/>
            </a:pPr>
            <a:r>
              <a:rPr lang="en-US" sz="1700" dirty="0">
                <a:solidFill>
                  <a:srgbClr val="1F261A"/>
                </a:solidFill>
                <a:latin typeface="Georgia" pitchFamily="34" charset="0"/>
                <a:ea typeface="Georgia" pitchFamily="34" charset="-122"/>
                <a:cs typeface="Georgia" pitchFamily="34" charset="-120"/>
              </a:rPr>
              <a:t>Mieter als Partner</a:t>
            </a:r>
            <a:endParaRPr lang="en-US" sz="1700" dirty="0"/>
          </a:p>
        </p:txBody>
      </p:sp>
      <p:sp>
        <p:nvSpPr>
          <p:cNvPr id="21" name="Text 16"/>
          <p:cNvSpPr txBox="1"/>
          <p:nvPr/>
        </p:nvSpPr>
        <p:spPr>
          <a:xfrm>
            <a:off x="8347253" y="3182112"/>
            <a:ext cx="3039770" cy="114300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Ankermieter mit Vorvertrag und Beteiligung an der Erstellung ihrer Fläche — senkt Vermietungsrisiko, Kapitalisierungssatz und Eigenkapitalbedarf zugleich.</a:t>
            </a:r>
            <a:endParaRPr lang="en-US" sz="1050" dirty="0"/>
          </a:p>
        </p:txBody>
      </p:sp>
      <p:sp>
        <p:nvSpPr>
          <p:cNvPr id="22" name="Text 17"/>
          <p:cNvSpPr txBox="1"/>
          <p:nvPr/>
        </p:nvSpPr>
        <p:spPr>
          <a:xfrm>
            <a:off x="8347253" y="4297680"/>
            <a:ext cx="3039770" cy="256032"/>
          </a:xfrm>
          <a:prstGeom prst="rect">
            <a:avLst/>
          </a:prstGeom>
          <a:noFill/>
          <a:ln/>
        </p:spPr>
        <p:txBody>
          <a:bodyPr wrap="square" lIns="0" tIns="0" rIns="0" bIns="0" rtlCol="0" anchor="ctr"/>
          <a:lstStyle/>
          <a:p>
            <a:pPr indent="0" marL="0">
              <a:buNone/>
            </a:pPr>
            <a:r>
              <a:rPr lang="en-US" sz="850" b="1" spc="200" kern="0" dirty="0">
                <a:solidFill>
                  <a:srgbClr val="5D603E"/>
                </a:solidFill>
                <a:latin typeface="Arial" pitchFamily="34" charset="0"/>
                <a:ea typeface="Arial" pitchFamily="34" charset="-122"/>
                <a:cs typeface="Arial" pitchFamily="34" charset="-120"/>
              </a:rPr>
              <a:t>VORVERMIETUNG</a:t>
            </a:r>
            <a:endParaRPr lang="en-US" sz="850" dirty="0"/>
          </a:p>
        </p:txBody>
      </p:sp>
      <p:sp>
        <p:nvSpPr>
          <p:cNvPr id="23" name="Shape 18"/>
          <p:cNvSpPr/>
          <p:nvPr/>
        </p:nvSpPr>
        <p:spPr>
          <a:xfrm>
            <a:off x="576072" y="4892040"/>
            <a:ext cx="2588438" cy="1051560"/>
          </a:xfrm>
          <a:prstGeom prst="roundRect">
            <a:avLst>
              <a:gd name="adj" fmla="val 9565"/>
            </a:avLst>
          </a:prstGeom>
          <a:solidFill>
            <a:srgbClr val="FFFFFF"/>
          </a:solidFill>
          <a:ln w="9525">
            <a:solidFill>
              <a:srgbClr val="DDE3C9"/>
            </a:solidFill>
            <a:prstDash val="solid"/>
          </a:ln>
        </p:spPr>
      </p:sp>
      <p:sp>
        <p:nvSpPr>
          <p:cNvPr id="24" name="Shape 19"/>
          <p:cNvSpPr/>
          <p:nvPr/>
        </p:nvSpPr>
        <p:spPr>
          <a:xfrm>
            <a:off x="676656" y="4892040"/>
            <a:ext cx="2387270" cy="41148"/>
          </a:xfrm>
          <a:prstGeom prst="rect">
            <a:avLst/>
          </a:prstGeom>
          <a:solidFill>
            <a:srgbClr val="5A7D20"/>
          </a:solidFill>
          <a:ln w="12700">
            <a:solidFill>
              <a:srgbClr val="5A7D20"/>
            </a:solidFill>
            <a:prstDash val="solid"/>
          </a:ln>
        </p:spPr>
      </p:sp>
      <p:sp>
        <p:nvSpPr>
          <p:cNvPr id="25" name="Text 20"/>
          <p:cNvSpPr txBox="1"/>
          <p:nvPr/>
        </p:nvSpPr>
        <p:spPr>
          <a:xfrm>
            <a:off x="777240" y="5074920"/>
            <a:ext cx="2186102"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WERTSCHÖPFUNG LAND (KALK. 2022 / ZIEL)</a:t>
            </a:r>
            <a:endParaRPr lang="en-US" sz="850" dirty="0"/>
          </a:p>
        </p:txBody>
      </p:sp>
      <p:sp>
        <p:nvSpPr>
          <p:cNvPr id="26" name="Text 21"/>
          <p:cNvSpPr txBox="1"/>
          <p:nvPr/>
        </p:nvSpPr>
        <p:spPr>
          <a:xfrm>
            <a:off x="777240" y="5349240"/>
            <a:ext cx="2186102"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2,3 – 4,2</a:t>
            </a:r>
            <a:pPr indent="0" marL="0">
              <a:buNone/>
            </a:pPr>
            <a:r>
              <a:rPr lang="en-US" sz="1100" dirty="0">
                <a:solidFill>
                  <a:srgbClr val="68705F"/>
                </a:solidFill>
                <a:latin typeface="Arial" pitchFamily="34" charset="0"/>
                <a:ea typeface="Arial" pitchFamily="34" charset="-122"/>
                <a:cs typeface="Arial" pitchFamily="34" charset="-120"/>
              </a:rPr>
              <a:t>  Mio</a:t>
            </a:r>
            <a:endParaRPr lang="en-US" sz="3000" dirty="0"/>
          </a:p>
        </p:txBody>
      </p:sp>
      <p:sp>
        <p:nvSpPr>
          <p:cNvPr id="27" name="Shape 22"/>
          <p:cNvSpPr/>
          <p:nvPr/>
        </p:nvSpPr>
        <p:spPr>
          <a:xfrm>
            <a:off x="3393110" y="4892040"/>
            <a:ext cx="2588438" cy="1051560"/>
          </a:xfrm>
          <a:prstGeom prst="roundRect">
            <a:avLst>
              <a:gd name="adj" fmla="val 9565"/>
            </a:avLst>
          </a:prstGeom>
          <a:solidFill>
            <a:srgbClr val="FFFFFF"/>
          </a:solidFill>
          <a:ln w="9525">
            <a:solidFill>
              <a:srgbClr val="DDE3C9"/>
            </a:solidFill>
            <a:prstDash val="solid"/>
          </a:ln>
        </p:spPr>
      </p:sp>
      <p:sp>
        <p:nvSpPr>
          <p:cNvPr id="28" name="Shape 23"/>
          <p:cNvSpPr/>
          <p:nvPr/>
        </p:nvSpPr>
        <p:spPr>
          <a:xfrm>
            <a:off x="3493694" y="4892040"/>
            <a:ext cx="2387270" cy="41148"/>
          </a:xfrm>
          <a:prstGeom prst="rect">
            <a:avLst/>
          </a:prstGeom>
          <a:solidFill>
            <a:srgbClr val="5D603E"/>
          </a:solidFill>
          <a:ln w="12700">
            <a:solidFill>
              <a:srgbClr val="5D603E"/>
            </a:solidFill>
            <a:prstDash val="solid"/>
          </a:ln>
        </p:spPr>
      </p:sp>
      <p:sp>
        <p:nvSpPr>
          <p:cNvPr id="29" name="Text 24"/>
          <p:cNvSpPr txBox="1"/>
          <p:nvPr/>
        </p:nvSpPr>
        <p:spPr>
          <a:xfrm>
            <a:off x="3594278" y="5074920"/>
            <a:ext cx="2186102"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EIGENKAPITAL NACH WANDLUNG</a:t>
            </a:r>
            <a:endParaRPr lang="en-US" sz="850" dirty="0"/>
          </a:p>
        </p:txBody>
      </p:sp>
      <p:sp>
        <p:nvSpPr>
          <p:cNvPr id="30" name="Text 25"/>
          <p:cNvSpPr txBox="1"/>
          <p:nvPr/>
        </p:nvSpPr>
        <p:spPr>
          <a:xfrm>
            <a:off x="3594278" y="5349240"/>
            <a:ext cx="2186102"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5,5</a:t>
            </a:r>
            <a:pPr indent="0" marL="0">
              <a:buNone/>
            </a:pPr>
            <a:r>
              <a:rPr lang="en-US" sz="1100" dirty="0">
                <a:solidFill>
                  <a:srgbClr val="68705F"/>
                </a:solidFill>
                <a:latin typeface="Arial" pitchFamily="34" charset="0"/>
                <a:ea typeface="Arial" pitchFamily="34" charset="-122"/>
                <a:cs typeface="Arial" pitchFamily="34" charset="-120"/>
              </a:rPr>
              <a:t>  Mio CHF</a:t>
            </a:r>
            <a:endParaRPr lang="en-US" sz="3000" dirty="0"/>
          </a:p>
        </p:txBody>
      </p:sp>
      <p:sp>
        <p:nvSpPr>
          <p:cNvPr id="31" name="Shape 26"/>
          <p:cNvSpPr/>
          <p:nvPr/>
        </p:nvSpPr>
        <p:spPr>
          <a:xfrm>
            <a:off x="6210148" y="4892040"/>
            <a:ext cx="2588438" cy="1051560"/>
          </a:xfrm>
          <a:prstGeom prst="roundRect">
            <a:avLst>
              <a:gd name="adj" fmla="val 9565"/>
            </a:avLst>
          </a:prstGeom>
          <a:solidFill>
            <a:srgbClr val="FFFFFF"/>
          </a:solidFill>
          <a:ln w="9525">
            <a:solidFill>
              <a:srgbClr val="DDE3C9"/>
            </a:solidFill>
            <a:prstDash val="solid"/>
          </a:ln>
        </p:spPr>
      </p:sp>
      <p:sp>
        <p:nvSpPr>
          <p:cNvPr id="32" name="Shape 27"/>
          <p:cNvSpPr/>
          <p:nvPr/>
        </p:nvSpPr>
        <p:spPr>
          <a:xfrm>
            <a:off x="6310732" y="4892040"/>
            <a:ext cx="2387270" cy="41148"/>
          </a:xfrm>
          <a:prstGeom prst="rect">
            <a:avLst/>
          </a:prstGeom>
          <a:solidFill>
            <a:srgbClr val="D9A93A"/>
          </a:solidFill>
          <a:ln w="12700">
            <a:solidFill>
              <a:srgbClr val="D9A93A"/>
            </a:solidFill>
            <a:prstDash val="solid"/>
          </a:ln>
        </p:spPr>
      </p:sp>
      <p:sp>
        <p:nvSpPr>
          <p:cNvPr id="33" name="Text 28"/>
          <p:cNvSpPr txBox="1"/>
          <p:nvPr/>
        </p:nvSpPr>
        <p:spPr>
          <a:xfrm>
            <a:off x="6411316" y="5074920"/>
            <a:ext cx="2186102"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BEDARF BAUPHASE BASE CASE</a:t>
            </a:r>
            <a:endParaRPr lang="en-US" sz="850" dirty="0"/>
          </a:p>
        </p:txBody>
      </p:sp>
      <p:sp>
        <p:nvSpPr>
          <p:cNvPr id="34" name="Text 29"/>
          <p:cNvSpPr txBox="1"/>
          <p:nvPr/>
        </p:nvSpPr>
        <p:spPr>
          <a:xfrm>
            <a:off x="6411316" y="5349240"/>
            <a:ext cx="2186102"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 11</a:t>
            </a:r>
            <a:pPr indent="0" marL="0">
              <a:buNone/>
            </a:pPr>
            <a:r>
              <a:rPr lang="en-US" sz="1100" dirty="0">
                <a:solidFill>
                  <a:srgbClr val="68705F"/>
                </a:solidFill>
                <a:latin typeface="Arial" pitchFamily="34" charset="0"/>
                <a:ea typeface="Arial" pitchFamily="34" charset="-122"/>
                <a:cs typeface="Arial" pitchFamily="34" charset="-120"/>
              </a:rPr>
              <a:t>  Mio CHF</a:t>
            </a:r>
            <a:endParaRPr lang="en-US" sz="3000" dirty="0"/>
          </a:p>
        </p:txBody>
      </p:sp>
      <p:sp>
        <p:nvSpPr>
          <p:cNvPr id="35" name="Shape 30"/>
          <p:cNvSpPr/>
          <p:nvPr/>
        </p:nvSpPr>
        <p:spPr>
          <a:xfrm>
            <a:off x="9027185" y="4892040"/>
            <a:ext cx="2588438" cy="1051560"/>
          </a:xfrm>
          <a:prstGeom prst="roundRect">
            <a:avLst>
              <a:gd name="adj" fmla="val 9565"/>
            </a:avLst>
          </a:prstGeom>
          <a:solidFill>
            <a:srgbClr val="FFFFFF"/>
          </a:solidFill>
          <a:ln w="9525">
            <a:solidFill>
              <a:srgbClr val="DDE3C9"/>
            </a:solidFill>
            <a:prstDash val="solid"/>
          </a:ln>
        </p:spPr>
      </p:sp>
      <p:sp>
        <p:nvSpPr>
          <p:cNvPr id="36" name="Shape 31"/>
          <p:cNvSpPr/>
          <p:nvPr/>
        </p:nvSpPr>
        <p:spPr>
          <a:xfrm>
            <a:off x="9127769" y="4892040"/>
            <a:ext cx="2387270" cy="41148"/>
          </a:xfrm>
          <a:prstGeom prst="rect">
            <a:avLst/>
          </a:prstGeom>
          <a:solidFill>
            <a:srgbClr val="2E3234"/>
          </a:solidFill>
          <a:ln w="12700">
            <a:solidFill>
              <a:srgbClr val="2E3234"/>
            </a:solidFill>
            <a:prstDash val="solid"/>
          </a:ln>
        </p:spPr>
      </p:sp>
      <p:sp>
        <p:nvSpPr>
          <p:cNvPr id="37" name="Text 32"/>
          <p:cNvSpPr txBox="1"/>
          <p:nvPr/>
        </p:nvSpPr>
        <p:spPr>
          <a:xfrm>
            <a:off x="9228353" y="5074920"/>
            <a:ext cx="2186102"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NETTORENDITE BASE CASE</a:t>
            </a:r>
            <a:endParaRPr lang="en-US" sz="850" dirty="0"/>
          </a:p>
        </p:txBody>
      </p:sp>
      <p:sp>
        <p:nvSpPr>
          <p:cNvPr id="38" name="Text 33"/>
          <p:cNvSpPr txBox="1"/>
          <p:nvPr/>
        </p:nvSpPr>
        <p:spPr>
          <a:xfrm>
            <a:off x="9228353" y="5349240"/>
            <a:ext cx="2186102"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3,9</a:t>
            </a:r>
            <a:pPr indent="0" marL="0">
              <a:buNone/>
            </a:pPr>
            <a:r>
              <a:rPr lang="en-US" sz="1100" dirty="0">
                <a:solidFill>
                  <a:srgbClr val="68705F"/>
                </a:solidFill>
                <a:latin typeface="Arial" pitchFamily="34" charset="0"/>
                <a:ea typeface="Arial" pitchFamily="34" charset="-122"/>
                <a:cs typeface="Arial" pitchFamily="34" charset="-120"/>
              </a:rPr>
              <a:t>  %</a:t>
            </a:r>
            <a:endParaRPr lang="en-US" sz="3000" dirty="0"/>
          </a:p>
        </p:txBody>
      </p:sp>
      <p:sp>
        <p:nvSpPr>
          <p:cNvPr id="39" name="Text 34"/>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40" name="Text 35"/>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41" name="Text 36"/>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Zeitplan und Meilensteine</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Die nächsten 16 Wochen entscheiden über den Landvollzug</a:t>
            </a:r>
            <a:endParaRPr lang="en-US" sz="1200" dirty="0"/>
          </a:p>
        </p:txBody>
      </p:sp>
      <p:sp>
        <p:nvSpPr>
          <p:cNvPr id="5" name="Shape 3"/>
          <p:cNvSpPr/>
          <p:nvPr/>
        </p:nvSpPr>
        <p:spPr>
          <a:xfrm>
            <a:off x="576072" y="2880360"/>
            <a:ext cx="11039551" cy="0"/>
          </a:xfrm>
          <a:prstGeom prst="line">
            <a:avLst/>
          </a:prstGeom>
          <a:noFill/>
          <a:ln w="25400">
            <a:solidFill>
              <a:srgbClr val="C6CFAA"/>
            </a:solidFill>
            <a:prstDash val="solid"/>
          </a:ln>
        </p:spPr>
      </p:sp>
      <p:sp>
        <p:nvSpPr>
          <p:cNvPr id="6" name="Shape 4"/>
          <p:cNvSpPr/>
          <p:nvPr/>
        </p:nvSpPr>
        <p:spPr>
          <a:xfrm>
            <a:off x="484632" y="2788920"/>
            <a:ext cx="182880" cy="182880"/>
          </a:xfrm>
          <a:prstGeom prst="ellipse">
            <a:avLst/>
          </a:prstGeom>
          <a:solidFill>
            <a:srgbClr val="F6F7EC"/>
          </a:solidFill>
          <a:ln w="25400">
            <a:solidFill>
              <a:srgbClr val="5D603E"/>
            </a:solidFill>
            <a:prstDash val="solid"/>
          </a:ln>
        </p:spPr>
      </p:sp>
      <p:sp>
        <p:nvSpPr>
          <p:cNvPr id="7" name="Text 5"/>
          <p:cNvSpPr txBox="1"/>
          <p:nvPr/>
        </p:nvSpPr>
        <p:spPr>
          <a:xfrm>
            <a:off x="576072" y="1691640"/>
            <a:ext cx="1702765" cy="457200"/>
          </a:xfrm>
          <a:prstGeom prst="rect">
            <a:avLst/>
          </a:prstGeom>
          <a:noFill/>
          <a:ln/>
        </p:spPr>
        <p:txBody>
          <a:bodyPr wrap="square" lIns="0" tIns="0" rIns="0" bIns="0" rtlCol="0" anchor="ctr"/>
          <a:lstStyle/>
          <a:p>
            <a:pPr indent="0" marL="0">
              <a:buNone/>
            </a:pPr>
            <a:r>
              <a:rPr lang="en-US" sz="1700" dirty="0">
                <a:solidFill>
                  <a:srgbClr val="1F261A"/>
                </a:solidFill>
                <a:latin typeface="Georgia" pitchFamily="34" charset="0"/>
                <a:ea typeface="Georgia" pitchFamily="34" charset="-122"/>
                <a:cs typeface="Georgia" pitchFamily="34" charset="-120"/>
              </a:rPr>
              <a:t>Sep 2026</a:t>
            </a:r>
            <a:endParaRPr lang="en-US" sz="1700" dirty="0"/>
          </a:p>
        </p:txBody>
      </p:sp>
      <p:sp>
        <p:nvSpPr>
          <p:cNvPr id="8" name="Text 6"/>
          <p:cNvSpPr txBox="1"/>
          <p:nvPr/>
        </p:nvSpPr>
        <p:spPr>
          <a:xfrm>
            <a:off x="576072" y="2194560"/>
            <a:ext cx="1702765" cy="457200"/>
          </a:xfrm>
          <a:prstGeom prst="rect">
            <a:avLst/>
          </a:prstGeom>
          <a:noFill/>
          <a:ln/>
        </p:spPr>
        <p:txBody>
          <a:bodyPr wrap="square" lIns="0" tIns="0" rIns="0" bIns="0" rtlCol="0" anchor="t"/>
          <a:lstStyle/>
          <a:p>
            <a:pPr indent="0" marL="0">
              <a:buNone/>
            </a:pPr>
            <a:r>
              <a:rPr lang="en-US" sz="900" b="1" spc="150" kern="0" dirty="0">
                <a:solidFill>
                  <a:srgbClr val="5D603E"/>
                </a:solidFill>
                <a:latin typeface="Arial" pitchFamily="34" charset="0"/>
                <a:ea typeface="Arial" pitchFamily="34" charset="-122"/>
                <a:cs typeface="Arial" pitchFamily="34" charset="-120"/>
              </a:rPr>
              <a:t>MWST &amp; KREDITGESPRÄCHE</a:t>
            </a:r>
            <a:endParaRPr lang="en-US" sz="900" dirty="0"/>
          </a:p>
        </p:txBody>
      </p:sp>
      <p:sp>
        <p:nvSpPr>
          <p:cNvPr id="9" name="Text 7"/>
          <p:cNvSpPr txBox="1"/>
          <p:nvPr/>
        </p:nvSpPr>
        <p:spPr>
          <a:xfrm>
            <a:off x="576072" y="3108960"/>
            <a:ext cx="1657045" cy="13716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MWST-Registrierung, Honorarrechnungen mit MWST; Dossier bei HBS, ZKB/AKB, Avera, Raiffeisen; Schätzung beauftragt</a:t>
            </a:r>
            <a:endParaRPr lang="en-US" sz="1000" dirty="0"/>
          </a:p>
        </p:txBody>
      </p:sp>
      <p:sp>
        <p:nvSpPr>
          <p:cNvPr id="10" name="Shape 8"/>
          <p:cNvSpPr/>
          <p:nvPr/>
        </p:nvSpPr>
        <p:spPr>
          <a:xfrm>
            <a:off x="2324557" y="2788920"/>
            <a:ext cx="182880" cy="182880"/>
          </a:xfrm>
          <a:prstGeom prst="ellipse">
            <a:avLst/>
          </a:prstGeom>
          <a:solidFill>
            <a:srgbClr val="F6F7EC"/>
          </a:solidFill>
          <a:ln w="25400">
            <a:solidFill>
              <a:srgbClr val="5D603E"/>
            </a:solidFill>
            <a:prstDash val="solid"/>
          </a:ln>
        </p:spPr>
      </p:sp>
      <p:sp>
        <p:nvSpPr>
          <p:cNvPr id="11" name="Text 9"/>
          <p:cNvSpPr txBox="1"/>
          <p:nvPr/>
        </p:nvSpPr>
        <p:spPr>
          <a:xfrm>
            <a:off x="2415997" y="1691640"/>
            <a:ext cx="1702765" cy="457200"/>
          </a:xfrm>
          <a:prstGeom prst="rect">
            <a:avLst/>
          </a:prstGeom>
          <a:noFill/>
          <a:ln/>
        </p:spPr>
        <p:txBody>
          <a:bodyPr wrap="square" lIns="0" tIns="0" rIns="0" bIns="0" rtlCol="0" anchor="ctr"/>
          <a:lstStyle/>
          <a:p>
            <a:pPr indent="0" marL="0">
              <a:buNone/>
            </a:pPr>
            <a:r>
              <a:rPr lang="en-US" sz="1700" dirty="0">
                <a:solidFill>
                  <a:srgbClr val="1F261A"/>
                </a:solidFill>
                <a:latin typeface="Georgia" pitchFamily="34" charset="0"/>
                <a:ea typeface="Georgia" pitchFamily="34" charset="-122"/>
                <a:cs typeface="Georgia" pitchFamily="34" charset="-120"/>
              </a:rPr>
              <a:t>Okt 2026</a:t>
            </a:r>
            <a:endParaRPr lang="en-US" sz="1700" dirty="0"/>
          </a:p>
        </p:txBody>
      </p:sp>
      <p:sp>
        <p:nvSpPr>
          <p:cNvPr id="12" name="Text 10"/>
          <p:cNvSpPr txBox="1"/>
          <p:nvPr/>
        </p:nvSpPr>
        <p:spPr>
          <a:xfrm>
            <a:off x="2415997" y="2194560"/>
            <a:ext cx="1702765" cy="457200"/>
          </a:xfrm>
          <a:prstGeom prst="rect">
            <a:avLst/>
          </a:prstGeom>
          <a:noFill/>
          <a:ln/>
        </p:spPr>
        <p:txBody>
          <a:bodyPr wrap="square" lIns="0" tIns="0" rIns="0" bIns="0" rtlCol="0" anchor="t"/>
          <a:lstStyle/>
          <a:p>
            <a:pPr indent="0" marL="0">
              <a:buNone/>
            </a:pPr>
            <a:r>
              <a:rPr lang="en-US" sz="900" b="1" spc="150" kern="0" dirty="0">
                <a:solidFill>
                  <a:srgbClr val="5D603E"/>
                </a:solidFill>
                <a:latin typeface="Arial" pitchFamily="34" charset="0"/>
                <a:ea typeface="Arial" pitchFamily="34" charset="-122"/>
                <a:cs typeface="Arial" pitchFamily="34" charset="-120"/>
              </a:rPr>
              <a:t>KAPITALERHÖHUNG</a:t>
            </a:r>
            <a:endParaRPr lang="en-US" sz="900" dirty="0"/>
          </a:p>
        </p:txBody>
      </p:sp>
      <p:sp>
        <p:nvSpPr>
          <p:cNvPr id="13" name="Text 11"/>
          <p:cNvSpPr txBox="1"/>
          <p:nvPr/>
        </p:nvSpPr>
        <p:spPr>
          <a:xfrm>
            <a:off x="2415997" y="3108960"/>
            <a:ext cx="1657045" cy="13716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GV-Beschluss, Prüfungsbestätigung, Handelsregister — Eigenkapital 5,47 Mio, keine Gruppendarlehen</a:t>
            </a:r>
            <a:endParaRPr lang="en-US" sz="1000" dirty="0"/>
          </a:p>
        </p:txBody>
      </p:sp>
      <p:sp>
        <p:nvSpPr>
          <p:cNvPr id="14" name="Shape 12"/>
          <p:cNvSpPr/>
          <p:nvPr/>
        </p:nvSpPr>
        <p:spPr>
          <a:xfrm>
            <a:off x="4164482" y="2788920"/>
            <a:ext cx="182880" cy="182880"/>
          </a:xfrm>
          <a:prstGeom prst="ellipse">
            <a:avLst/>
          </a:prstGeom>
          <a:solidFill>
            <a:srgbClr val="F6F7EC"/>
          </a:solidFill>
          <a:ln w="25400">
            <a:solidFill>
              <a:srgbClr val="5D603E"/>
            </a:solidFill>
            <a:prstDash val="solid"/>
          </a:ln>
        </p:spPr>
      </p:sp>
      <p:sp>
        <p:nvSpPr>
          <p:cNvPr id="15" name="Text 13"/>
          <p:cNvSpPr txBox="1"/>
          <p:nvPr/>
        </p:nvSpPr>
        <p:spPr>
          <a:xfrm>
            <a:off x="4255922" y="1691640"/>
            <a:ext cx="1702765" cy="457200"/>
          </a:xfrm>
          <a:prstGeom prst="rect">
            <a:avLst/>
          </a:prstGeom>
          <a:noFill/>
          <a:ln/>
        </p:spPr>
        <p:txBody>
          <a:bodyPr wrap="square" lIns="0" tIns="0" rIns="0" bIns="0" rtlCol="0" anchor="ctr"/>
          <a:lstStyle/>
          <a:p>
            <a:pPr indent="0" marL="0">
              <a:buNone/>
            </a:pPr>
            <a:r>
              <a:rPr lang="en-US" sz="1700" dirty="0">
                <a:solidFill>
                  <a:srgbClr val="1F261A"/>
                </a:solidFill>
                <a:latin typeface="Georgia" pitchFamily="34" charset="0"/>
                <a:ea typeface="Georgia" pitchFamily="34" charset="-122"/>
                <a:cs typeface="Georgia" pitchFamily="34" charset="-120"/>
              </a:rPr>
              <a:t>Nov 2026</a:t>
            </a:r>
            <a:endParaRPr lang="en-US" sz="1700" dirty="0"/>
          </a:p>
        </p:txBody>
      </p:sp>
      <p:sp>
        <p:nvSpPr>
          <p:cNvPr id="16" name="Text 14"/>
          <p:cNvSpPr txBox="1"/>
          <p:nvPr/>
        </p:nvSpPr>
        <p:spPr>
          <a:xfrm>
            <a:off x="4255922" y="2194560"/>
            <a:ext cx="1702765" cy="457200"/>
          </a:xfrm>
          <a:prstGeom prst="rect">
            <a:avLst/>
          </a:prstGeom>
          <a:noFill/>
          <a:ln/>
        </p:spPr>
        <p:txBody>
          <a:bodyPr wrap="square" lIns="0" tIns="0" rIns="0" bIns="0" rtlCol="0" anchor="t"/>
          <a:lstStyle/>
          <a:p>
            <a:pPr indent="0" marL="0">
              <a:buNone/>
            </a:pPr>
            <a:r>
              <a:rPr lang="en-US" sz="900" b="1" spc="150" kern="0" dirty="0">
                <a:solidFill>
                  <a:srgbClr val="5D603E"/>
                </a:solidFill>
                <a:latin typeface="Arial" pitchFamily="34" charset="0"/>
                <a:ea typeface="Arial" pitchFamily="34" charset="-122"/>
                <a:cs typeface="Arial" pitchFamily="34" charset="-120"/>
              </a:rPr>
              <a:t>KREDITZUSAGE</a:t>
            </a:r>
            <a:endParaRPr lang="en-US" sz="900" dirty="0"/>
          </a:p>
        </p:txBody>
      </p:sp>
      <p:sp>
        <p:nvSpPr>
          <p:cNvPr id="17" name="Text 15"/>
          <p:cNvSpPr txBox="1"/>
          <p:nvPr/>
        </p:nvSpPr>
        <p:spPr>
          <a:xfrm>
            <a:off x="4255922" y="3108960"/>
            <a:ext cx="1657045" cy="13716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Landhypothek 5,0 Mio, Auszahlungsbedingung Lex-Koller-Beschluss</a:t>
            </a:r>
            <a:endParaRPr lang="en-US" sz="1000" dirty="0"/>
          </a:p>
        </p:txBody>
      </p:sp>
      <p:sp>
        <p:nvSpPr>
          <p:cNvPr id="18" name="Shape 16"/>
          <p:cNvSpPr/>
          <p:nvPr/>
        </p:nvSpPr>
        <p:spPr>
          <a:xfrm>
            <a:off x="6004408" y="2788920"/>
            <a:ext cx="182880" cy="182880"/>
          </a:xfrm>
          <a:prstGeom prst="ellipse">
            <a:avLst/>
          </a:prstGeom>
          <a:solidFill>
            <a:srgbClr val="D9A93A"/>
          </a:solidFill>
          <a:ln w="25400">
            <a:solidFill>
              <a:srgbClr val="D9A93A"/>
            </a:solidFill>
            <a:prstDash val="solid"/>
          </a:ln>
        </p:spPr>
      </p:sp>
      <p:sp>
        <p:nvSpPr>
          <p:cNvPr id="19" name="Text 17"/>
          <p:cNvSpPr txBox="1"/>
          <p:nvPr/>
        </p:nvSpPr>
        <p:spPr>
          <a:xfrm>
            <a:off x="6095848" y="1691640"/>
            <a:ext cx="1702765" cy="457200"/>
          </a:xfrm>
          <a:prstGeom prst="rect">
            <a:avLst/>
          </a:prstGeom>
          <a:noFill/>
          <a:ln/>
        </p:spPr>
        <p:txBody>
          <a:bodyPr wrap="square" lIns="0" tIns="0" rIns="0" bIns="0" rtlCol="0" anchor="ctr"/>
          <a:lstStyle/>
          <a:p>
            <a:pPr indent="0" marL="0">
              <a:buNone/>
            </a:pPr>
            <a:r>
              <a:rPr lang="en-US" sz="1700" dirty="0">
                <a:solidFill>
                  <a:srgbClr val="1F261A"/>
                </a:solidFill>
                <a:latin typeface="Georgia" pitchFamily="34" charset="0"/>
                <a:ea typeface="Georgia" pitchFamily="34" charset="-122"/>
                <a:cs typeface="Georgia" pitchFamily="34" charset="-120"/>
              </a:rPr>
              <a:t>≤ 23.12.2026</a:t>
            </a:r>
            <a:endParaRPr lang="en-US" sz="1700" dirty="0"/>
          </a:p>
        </p:txBody>
      </p:sp>
      <p:sp>
        <p:nvSpPr>
          <p:cNvPr id="20" name="Text 18"/>
          <p:cNvSpPr txBox="1"/>
          <p:nvPr/>
        </p:nvSpPr>
        <p:spPr>
          <a:xfrm>
            <a:off x="6095848" y="2194560"/>
            <a:ext cx="1702765" cy="457200"/>
          </a:xfrm>
          <a:prstGeom prst="rect">
            <a:avLst/>
          </a:prstGeom>
          <a:noFill/>
          <a:ln/>
        </p:spPr>
        <p:txBody>
          <a:bodyPr wrap="square" lIns="0" tIns="0" rIns="0" bIns="0" rtlCol="0" anchor="t"/>
          <a:lstStyle/>
          <a:p>
            <a:pPr indent="0" marL="0">
              <a:buNone/>
            </a:pPr>
            <a:r>
              <a:rPr lang="en-US" sz="900" b="1" spc="150" kern="0" dirty="0">
                <a:solidFill>
                  <a:srgbClr val="5D603E"/>
                </a:solidFill>
                <a:latin typeface="Arial" pitchFamily="34" charset="0"/>
                <a:ea typeface="Arial" pitchFamily="34" charset="-122"/>
                <a:cs typeface="Arial" pitchFamily="34" charset="-120"/>
              </a:rPr>
              <a:t>LEX-KOLLER-FRIST</a:t>
            </a:r>
            <a:endParaRPr lang="en-US" sz="900" dirty="0"/>
          </a:p>
        </p:txBody>
      </p:sp>
      <p:sp>
        <p:nvSpPr>
          <p:cNvPr id="21" name="Text 19"/>
          <p:cNvSpPr txBox="1"/>
          <p:nvPr/>
        </p:nvSpPr>
        <p:spPr>
          <a:xfrm>
            <a:off x="6095848" y="3108960"/>
            <a:ext cx="1657045" cy="13716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Rechtskräftiger Bezirksratsbeschluss; danach Eigentumsübertragung und Kaufpreiszahlung</a:t>
            </a:r>
            <a:endParaRPr lang="en-US" sz="1000" dirty="0"/>
          </a:p>
        </p:txBody>
      </p:sp>
      <p:sp>
        <p:nvSpPr>
          <p:cNvPr id="22" name="Shape 20"/>
          <p:cNvSpPr/>
          <p:nvPr/>
        </p:nvSpPr>
        <p:spPr>
          <a:xfrm>
            <a:off x="7844333" y="2788920"/>
            <a:ext cx="182880" cy="182880"/>
          </a:xfrm>
          <a:prstGeom prst="ellipse">
            <a:avLst/>
          </a:prstGeom>
          <a:solidFill>
            <a:srgbClr val="F6F7EC"/>
          </a:solidFill>
          <a:ln w="25400">
            <a:solidFill>
              <a:srgbClr val="5D603E"/>
            </a:solidFill>
            <a:prstDash val="solid"/>
          </a:ln>
        </p:spPr>
      </p:sp>
      <p:sp>
        <p:nvSpPr>
          <p:cNvPr id="23" name="Text 21"/>
          <p:cNvSpPr txBox="1"/>
          <p:nvPr/>
        </p:nvSpPr>
        <p:spPr>
          <a:xfrm>
            <a:off x="7935773" y="1691640"/>
            <a:ext cx="1702765" cy="457200"/>
          </a:xfrm>
          <a:prstGeom prst="rect">
            <a:avLst/>
          </a:prstGeom>
          <a:noFill/>
          <a:ln/>
        </p:spPr>
        <p:txBody>
          <a:bodyPr wrap="square" lIns="0" tIns="0" rIns="0" bIns="0" rtlCol="0" anchor="ctr"/>
          <a:lstStyle/>
          <a:p>
            <a:pPr indent="0" marL="0">
              <a:buNone/>
            </a:pPr>
            <a:r>
              <a:rPr lang="en-US" sz="1700" dirty="0">
                <a:solidFill>
                  <a:srgbClr val="1F261A"/>
                </a:solidFill>
                <a:latin typeface="Georgia" pitchFamily="34" charset="0"/>
                <a:ea typeface="Georgia" pitchFamily="34" charset="-122"/>
                <a:cs typeface="Georgia" pitchFamily="34" charset="-120"/>
              </a:rPr>
              <a:t>2027</a:t>
            </a:r>
            <a:endParaRPr lang="en-US" sz="1700" dirty="0"/>
          </a:p>
        </p:txBody>
      </p:sp>
      <p:sp>
        <p:nvSpPr>
          <p:cNvPr id="24" name="Text 22"/>
          <p:cNvSpPr txBox="1"/>
          <p:nvPr/>
        </p:nvSpPr>
        <p:spPr>
          <a:xfrm>
            <a:off x="7935773" y="2194560"/>
            <a:ext cx="1702765" cy="457200"/>
          </a:xfrm>
          <a:prstGeom prst="rect">
            <a:avLst/>
          </a:prstGeom>
          <a:noFill/>
          <a:ln/>
        </p:spPr>
        <p:txBody>
          <a:bodyPr wrap="square" lIns="0" tIns="0" rIns="0" bIns="0" rtlCol="0" anchor="t"/>
          <a:lstStyle/>
          <a:p>
            <a:pPr indent="0" marL="0">
              <a:buNone/>
            </a:pPr>
            <a:r>
              <a:rPr lang="en-US" sz="900" b="1" spc="150" kern="0" dirty="0">
                <a:solidFill>
                  <a:srgbClr val="5D603E"/>
                </a:solidFill>
                <a:latin typeface="Arial" pitchFamily="34" charset="0"/>
                <a:ea typeface="Arial" pitchFamily="34" charset="-122"/>
                <a:cs typeface="Arial" pitchFamily="34" charset="-120"/>
              </a:rPr>
              <a:t>BAUKREDIT &amp; BAUSTART</a:t>
            </a:r>
            <a:endParaRPr lang="en-US" sz="900" dirty="0"/>
          </a:p>
        </p:txBody>
      </p:sp>
      <p:sp>
        <p:nvSpPr>
          <p:cNvPr id="25" name="Text 23"/>
          <p:cNvSpPr txBox="1"/>
          <p:nvPr/>
        </p:nvSpPr>
        <p:spPr>
          <a:xfrm>
            <a:off x="7935773" y="3108960"/>
            <a:ext cx="1657045" cy="13716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Werkvertrag Methabau, Baukreditzusage, Baubeginn ‹Datum›</a:t>
            </a:r>
            <a:endParaRPr lang="en-US" sz="1000" dirty="0"/>
          </a:p>
        </p:txBody>
      </p:sp>
      <p:sp>
        <p:nvSpPr>
          <p:cNvPr id="26" name="Shape 24"/>
          <p:cNvSpPr/>
          <p:nvPr/>
        </p:nvSpPr>
        <p:spPr>
          <a:xfrm>
            <a:off x="9684258" y="2788920"/>
            <a:ext cx="182880" cy="182880"/>
          </a:xfrm>
          <a:prstGeom prst="ellipse">
            <a:avLst/>
          </a:prstGeom>
          <a:solidFill>
            <a:srgbClr val="5A7D20"/>
          </a:solidFill>
          <a:ln w="25400">
            <a:solidFill>
              <a:srgbClr val="5A7D20"/>
            </a:solidFill>
            <a:prstDash val="solid"/>
          </a:ln>
        </p:spPr>
      </p:sp>
      <p:sp>
        <p:nvSpPr>
          <p:cNvPr id="27" name="Text 25"/>
          <p:cNvSpPr txBox="1"/>
          <p:nvPr/>
        </p:nvSpPr>
        <p:spPr>
          <a:xfrm>
            <a:off x="9775698" y="1691640"/>
            <a:ext cx="1702765" cy="457200"/>
          </a:xfrm>
          <a:prstGeom prst="rect">
            <a:avLst/>
          </a:prstGeom>
          <a:noFill/>
          <a:ln/>
        </p:spPr>
        <p:txBody>
          <a:bodyPr wrap="square" lIns="0" tIns="0" rIns="0" bIns="0" rtlCol="0" anchor="ctr"/>
          <a:lstStyle/>
          <a:p>
            <a:pPr indent="0" marL="0">
              <a:buNone/>
            </a:pPr>
            <a:r>
              <a:rPr lang="en-US" sz="1700" dirty="0">
                <a:solidFill>
                  <a:srgbClr val="1F261A"/>
                </a:solidFill>
                <a:latin typeface="Georgia" pitchFamily="34" charset="0"/>
                <a:ea typeface="Georgia" pitchFamily="34" charset="-122"/>
                <a:cs typeface="Georgia" pitchFamily="34" charset="-120"/>
              </a:rPr>
              <a:t>‹2028›</a:t>
            </a:r>
            <a:endParaRPr lang="en-US" sz="1700" dirty="0"/>
          </a:p>
        </p:txBody>
      </p:sp>
      <p:sp>
        <p:nvSpPr>
          <p:cNvPr id="28" name="Text 26"/>
          <p:cNvSpPr txBox="1"/>
          <p:nvPr/>
        </p:nvSpPr>
        <p:spPr>
          <a:xfrm>
            <a:off x="9775698" y="2194560"/>
            <a:ext cx="1702765" cy="457200"/>
          </a:xfrm>
          <a:prstGeom prst="rect">
            <a:avLst/>
          </a:prstGeom>
          <a:noFill/>
          <a:ln/>
        </p:spPr>
        <p:txBody>
          <a:bodyPr wrap="square" lIns="0" tIns="0" rIns="0" bIns="0" rtlCol="0" anchor="t"/>
          <a:lstStyle/>
          <a:p>
            <a:pPr indent="0" marL="0">
              <a:buNone/>
            </a:pPr>
            <a:r>
              <a:rPr lang="en-US" sz="900" b="1" spc="150" kern="0" dirty="0">
                <a:solidFill>
                  <a:srgbClr val="5D603E"/>
                </a:solidFill>
                <a:latin typeface="Arial" pitchFamily="34" charset="0"/>
                <a:ea typeface="Arial" pitchFamily="34" charset="-122"/>
                <a:cs typeface="Arial" pitchFamily="34" charset="-120"/>
              </a:rPr>
              <a:t>BEZUG &amp; KONSOLIDIERUNG</a:t>
            </a:r>
            <a:endParaRPr lang="en-US" sz="900" dirty="0"/>
          </a:p>
        </p:txBody>
      </p:sp>
      <p:sp>
        <p:nvSpPr>
          <p:cNvPr id="29" name="Text 27"/>
          <p:cNvSpPr txBox="1"/>
          <p:nvPr/>
        </p:nvSpPr>
        <p:spPr>
          <a:xfrm>
            <a:off x="9775698" y="3108960"/>
            <a:ext cx="1657045" cy="13716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Fertigstellung Gebäude A/B/C, Vermietung, langfristige Hypothek</a:t>
            </a:r>
            <a:endParaRPr lang="en-US" sz="1000" dirty="0"/>
          </a:p>
        </p:txBody>
      </p:sp>
      <p:sp>
        <p:nvSpPr>
          <p:cNvPr id="30" name="Shape 28"/>
          <p:cNvSpPr/>
          <p:nvPr/>
        </p:nvSpPr>
        <p:spPr>
          <a:xfrm>
            <a:off x="576072" y="4846320"/>
            <a:ext cx="11039551" cy="868680"/>
          </a:xfrm>
          <a:prstGeom prst="roundRect">
            <a:avLst>
              <a:gd name="adj" fmla="val 9474"/>
            </a:avLst>
          </a:prstGeom>
          <a:solidFill>
            <a:srgbClr val="F8EFD4"/>
          </a:solidFill>
          <a:ln w="12700">
            <a:solidFill>
              <a:srgbClr val="F8EFD4"/>
            </a:solidFill>
            <a:prstDash val="solid"/>
          </a:ln>
        </p:spPr>
      </p:sp>
      <p:sp>
        <p:nvSpPr>
          <p:cNvPr id="31" name="Text 29"/>
          <p:cNvSpPr txBox="1"/>
          <p:nvPr/>
        </p:nvSpPr>
        <p:spPr>
          <a:xfrm>
            <a:off x="740664" y="4919472"/>
            <a:ext cx="10710367" cy="722376"/>
          </a:xfrm>
          <a:prstGeom prst="rect">
            <a:avLst/>
          </a:prstGeom>
          <a:noFill/>
          <a:ln/>
        </p:spPr>
        <p:txBody>
          <a:bodyPr wrap="square" lIns="0" tIns="0" rIns="0" bIns="0" rtlCol="0" anchor="ctr"/>
          <a:lstStyle/>
          <a:p>
            <a:pPr indent="0" marL="0">
              <a:buNone/>
            </a:pPr>
            <a:r>
              <a:rPr lang="en-US" sz="1050" dirty="0">
                <a:solidFill>
                  <a:srgbClr val="1F261A"/>
                </a:solidFill>
                <a:latin typeface="Arial" pitchFamily="34" charset="0"/>
                <a:ea typeface="Arial" pitchFamily="34" charset="-122"/>
                <a:cs typeface="Arial" pitchFamily="34" charset="-120"/>
              </a:rPr>
              <a:t>Harte Frist: Liegt der Feststellungsbeschluss des Bezirksrats Winterthur bis zum 23. Dezember 2026 nicht vor, fallen beide Kaufverträge entschädigungslos dahin. Das Gesuch ist seit Juli 2025 hängig; der Verfahrensstand wird der Bank laufend offengelegt.</a:t>
            </a:r>
            <a:endParaRPr lang="en-US" sz="1050" dirty="0"/>
          </a:p>
        </p:txBody>
      </p:sp>
      <p:sp>
        <p:nvSpPr>
          <p:cNvPr id="32" name="Text 30"/>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33" name="Text 31"/>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34" name="Text 32"/>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Risiken — und wie wir ihnen begegnen</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Offen benannt, weil die Bank sie ohnehin sieht</a:t>
            </a:r>
            <a:endParaRPr lang="en-US" sz="1200" dirty="0"/>
          </a:p>
        </p:txBody>
      </p:sp>
      <p:sp>
        <p:nvSpPr>
          <p:cNvPr id="5" name="Text 3"/>
          <p:cNvSpPr txBox="1"/>
          <p:nvPr/>
        </p:nvSpPr>
        <p:spPr>
          <a:xfrm>
            <a:off x="576072" y="1600200"/>
            <a:ext cx="2743200" cy="228600"/>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RISIKO</a:t>
            </a:r>
            <a:endParaRPr lang="en-US" sz="850" dirty="0"/>
          </a:p>
        </p:txBody>
      </p:sp>
      <p:sp>
        <p:nvSpPr>
          <p:cNvPr id="6" name="Text 4"/>
          <p:cNvSpPr txBox="1"/>
          <p:nvPr/>
        </p:nvSpPr>
        <p:spPr>
          <a:xfrm>
            <a:off x="3593592" y="1600200"/>
            <a:ext cx="3291840" cy="228600"/>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WIRKUNG</a:t>
            </a:r>
            <a:endParaRPr lang="en-US" sz="850" dirty="0"/>
          </a:p>
        </p:txBody>
      </p:sp>
      <p:sp>
        <p:nvSpPr>
          <p:cNvPr id="7" name="Text 5"/>
          <p:cNvSpPr txBox="1"/>
          <p:nvPr/>
        </p:nvSpPr>
        <p:spPr>
          <a:xfrm>
            <a:off x="7159752" y="1600200"/>
            <a:ext cx="4572000" cy="228600"/>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ANTWORT</a:t>
            </a:r>
            <a:endParaRPr lang="en-US" sz="850" dirty="0"/>
          </a:p>
        </p:txBody>
      </p:sp>
      <p:sp>
        <p:nvSpPr>
          <p:cNvPr id="8" name="Shape 6"/>
          <p:cNvSpPr/>
          <p:nvPr/>
        </p:nvSpPr>
        <p:spPr>
          <a:xfrm>
            <a:off x="576072" y="1920240"/>
            <a:ext cx="11039551" cy="0"/>
          </a:xfrm>
          <a:prstGeom prst="line">
            <a:avLst/>
          </a:prstGeom>
          <a:noFill/>
          <a:ln w="9525">
            <a:solidFill>
              <a:srgbClr val="DDE3C9"/>
            </a:solidFill>
            <a:prstDash val="solid"/>
          </a:ln>
        </p:spPr>
      </p:sp>
      <p:sp>
        <p:nvSpPr>
          <p:cNvPr id="9" name="Shape 7"/>
          <p:cNvSpPr/>
          <p:nvPr/>
        </p:nvSpPr>
        <p:spPr>
          <a:xfrm>
            <a:off x="576072" y="2039112"/>
            <a:ext cx="128016" cy="128016"/>
          </a:xfrm>
          <a:prstGeom prst="ellipse">
            <a:avLst/>
          </a:prstGeom>
          <a:solidFill>
            <a:srgbClr val="8A5A33"/>
          </a:solidFill>
          <a:ln w="12700">
            <a:solidFill>
              <a:srgbClr val="8A5A33"/>
            </a:solidFill>
            <a:prstDash val="solid"/>
          </a:ln>
        </p:spPr>
      </p:sp>
      <p:sp>
        <p:nvSpPr>
          <p:cNvPr id="10" name="Text 8"/>
          <p:cNvSpPr txBox="1"/>
          <p:nvPr/>
        </p:nvSpPr>
        <p:spPr>
          <a:xfrm>
            <a:off x="804672" y="1965960"/>
            <a:ext cx="2651760" cy="685800"/>
          </a:xfrm>
          <a:prstGeom prst="rect">
            <a:avLst/>
          </a:prstGeom>
          <a:noFill/>
          <a:ln/>
        </p:spPr>
        <p:txBody>
          <a:bodyPr wrap="square" lIns="0" tIns="0" rIns="0" bIns="0" rtlCol="0" anchor="t"/>
          <a:lstStyle/>
          <a:p>
            <a:pPr indent="0" marL="0">
              <a:buNone/>
            </a:pPr>
            <a:r>
              <a:rPr lang="en-US" sz="1100" b="1" dirty="0">
                <a:solidFill>
                  <a:srgbClr val="1F261A"/>
                </a:solidFill>
                <a:latin typeface="Arial" pitchFamily="34" charset="0"/>
                <a:ea typeface="Arial" pitchFamily="34" charset="-122"/>
                <a:cs typeface="Arial" pitchFamily="34" charset="-120"/>
              </a:rPr>
              <a:t>Lex-Koller-Entscheid bleibt aus</a:t>
            </a:r>
            <a:endParaRPr lang="en-US" sz="1100" dirty="0"/>
          </a:p>
        </p:txBody>
      </p:sp>
      <p:sp>
        <p:nvSpPr>
          <p:cNvPr id="11" name="Text 9"/>
          <p:cNvSpPr txBox="1"/>
          <p:nvPr/>
        </p:nvSpPr>
        <p:spPr>
          <a:xfrm>
            <a:off x="3593592" y="1965960"/>
            <a:ext cx="3291840"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Beide Kaufverträge fallen dahin; investierte Planung wäre gefährdet.</a:t>
            </a:r>
            <a:endParaRPr lang="en-US" sz="1000" dirty="0"/>
          </a:p>
        </p:txBody>
      </p:sp>
      <p:sp>
        <p:nvSpPr>
          <p:cNvPr id="12" name="Text 10"/>
          <p:cNvSpPr txBox="1"/>
          <p:nvPr/>
        </p:nvSpPr>
        <p:spPr>
          <a:xfrm>
            <a:off x="7159752" y="1965960"/>
            <a:ext cx="4455871"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Gesuch seit Juli 2025 hängig; Gesellschaft schweizerisch beherrscht (Art. 6 BewG); Auszahlung der Hypothek erst nach Beschluss — kein Bankrisiko.</a:t>
            </a:r>
            <a:endParaRPr lang="en-US" sz="1000" dirty="0"/>
          </a:p>
        </p:txBody>
      </p:sp>
      <p:sp>
        <p:nvSpPr>
          <p:cNvPr id="13" name="Shape 11"/>
          <p:cNvSpPr/>
          <p:nvPr/>
        </p:nvSpPr>
        <p:spPr>
          <a:xfrm>
            <a:off x="576072" y="2615184"/>
            <a:ext cx="11039551" cy="0"/>
          </a:xfrm>
          <a:prstGeom prst="line">
            <a:avLst/>
          </a:prstGeom>
          <a:noFill/>
          <a:ln w="9525">
            <a:solidFill>
              <a:srgbClr val="DDE3C9"/>
            </a:solidFill>
            <a:prstDash val="solid"/>
          </a:ln>
        </p:spPr>
      </p:sp>
      <p:sp>
        <p:nvSpPr>
          <p:cNvPr id="14" name="Shape 12"/>
          <p:cNvSpPr/>
          <p:nvPr/>
        </p:nvSpPr>
        <p:spPr>
          <a:xfrm>
            <a:off x="576072" y="2734056"/>
            <a:ext cx="128016" cy="128016"/>
          </a:xfrm>
          <a:prstGeom prst="ellipse">
            <a:avLst/>
          </a:prstGeom>
          <a:solidFill>
            <a:srgbClr val="D9A93A"/>
          </a:solidFill>
          <a:ln w="12700">
            <a:solidFill>
              <a:srgbClr val="D9A93A"/>
            </a:solidFill>
            <a:prstDash val="solid"/>
          </a:ln>
        </p:spPr>
      </p:sp>
      <p:sp>
        <p:nvSpPr>
          <p:cNvPr id="15" name="Text 13"/>
          <p:cNvSpPr txBox="1"/>
          <p:nvPr/>
        </p:nvSpPr>
        <p:spPr>
          <a:xfrm>
            <a:off x="804672" y="2660904"/>
            <a:ext cx="2651760" cy="685800"/>
          </a:xfrm>
          <a:prstGeom prst="rect">
            <a:avLst/>
          </a:prstGeom>
          <a:noFill/>
          <a:ln/>
        </p:spPr>
        <p:txBody>
          <a:bodyPr wrap="square" lIns="0" tIns="0" rIns="0" bIns="0" rtlCol="0" anchor="t"/>
          <a:lstStyle/>
          <a:p>
            <a:pPr indent="0" marL="0">
              <a:buNone/>
            </a:pPr>
            <a:r>
              <a:rPr lang="en-US" sz="1100" b="1" dirty="0">
                <a:solidFill>
                  <a:srgbClr val="1F261A"/>
                </a:solidFill>
                <a:latin typeface="Arial" pitchFamily="34" charset="0"/>
                <a:ea typeface="Arial" pitchFamily="34" charset="-122"/>
                <a:cs typeface="Arial" pitchFamily="34" charset="-120"/>
              </a:rPr>
              <a:t>Verkehrswert unter Erwartung</a:t>
            </a:r>
            <a:endParaRPr lang="en-US" sz="1100" dirty="0"/>
          </a:p>
        </p:txBody>
      </p:sp>
      <p:sp>
        <p:nvSpPr>
          <p:cNvPr id="16" name="Text 14"/>
          <p:cNvSpPr txBox="1"/>
          <p:nvPr/>
        </p:nvSpPr>
        <p:spPr>
          <a:xfrm>
            <a:off x="3593592" y="2660904"/>
            <a:ext cx="3291840"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Belehnung auf dem Zielwert 800/m² könnte tiefer ausfallen.</a:t>
            </a:r>
            <a:endParaRPr lang="en-US" sz="1000" dirty="0"/>
          </a:p>
        </p:txBody>
      </p:sp>
      <p:sp>
        <p:nvSpPr>
          <p:cNvPr id="17" name="Text 15"/>
          <p:cNvSpPr txBox="1"/>
          <p:nvPr/>
        </p:nvSpPr>
        <p:spPr>
          <a:xfrm>
            <a:off x="7159752" y="2660904"/>
            <a:ext cx="4455871"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Schätzung beauftragt; Eigenkapital 5,47 Mio als Puffer hinter der Bank; Belehnungsziel höchstens 60 %.</a:t>
            </a:r>
            <a:endParaRPr lang="en-US" sz="1000" dirty="0"/>
          </a:p>
        </p:txBody>
      </p:sp>
      <p:sp>
        <p:nvSpPr>
          <p:cNvPr id="18" name="Shape 16"/>
          <p:cNvSpPr/>
          <p:nvPr/>
        </p:nvSpPr>
        <p:spPr>
          <a:xfrm>
            <a:off x="576072" y="3310128"/>
            <a:ext cx="11039551" cy="0"/>
          </a:xfrm>
          <a:prstGeom prst="line">
            <a:avLst/>
          </a:prstGeom>
          <a:noFill/>
          <a:ln w="9525">
            <a:solidFill>
              <a:srgbClr val="DDE3C9"/>
            </a:solidFill>
            <a:prstDash val="solid"/>
          </a:ln>
        </p:spPr>
      </p:sp>
      <p:sp>
        <p:nvSpPr>
          <p:cNvPr id="19" name="Shape 17"/>
          <p:cNvSpPr/>
          <p:nvPr/>
        </p:nvSpPr>
        <p:spPr>
          <a:xfrm>
            <a:off x="576072" y="3429000"/>
            <a:ext cx="128016" cy="128016"/>
          </a:xfrm>
          <a:prstGeom prst="ellipse">
            <a:avLst/>
          </a:prstGeom>
          <a:solidFill>
            <a:srgbClr val="D9A93A"/>
          </a:solidFill>
          <a:ln w="12700">
            <a:solidFill>
              <a:srgbClr val="D9A93A"/>
            </a:solidFill>
            <a:prstDash val="solid"/>
          </a:ln>
        </p:spPr>
      </p:sp>
      <p:sp>
        <p:nvSpPr>
          <p:cNvPr id="20" name="Text 18"/>
          <p:cNvSpPr txBox="1"/>
          <p:nvPr/>
        </p:nvSpPr>
        <p:spPr>
          <a:xfrm>
            <a:off x="804672" y="3355848"/>
            <a:ext cx="2651760" cy="685800"/>
          </a:xfrm>
          <a:prstGeom prst="rect">
            <a:avLst/>
          </a:prstGeom>
          <a:noFill/>
          <a:ln/>
        </p:spPr>
        <p:txBody>
          <a:bodyPr wrap="square" lIns="0" tIns="0" rIns="0" bIns="0" rtlCol="0" anchor="t"/>
          <a:lstStyle/>
          <a:p>
            <a:pPr indent="0" marL="0">
              <a:buNone/>
            </a:pPr>
            <a:r>
              <a:rPr lang="en-US" sz="1100" b="1" dirty="0">
                <a:solidFill>
                  <a:srgbClr val="1F261A"/>
                </a:solidFill>
                <a:latin typeface="Arial" pitchFamily="34" charset="0"/>
                <a:ea typeface="Arial" pitchFamily="34" charset="-122"/>
                <a:cs typeface="Arial" pitchFamily="34" charset="-120"/>
              </a:rPr>
              <a:t>Baukosten steigen</a:t>
            </a:r>
            <a:endParaRPr lang="en-US" sz="1100" dirty="0"/>
          </a:p>
        </p:txBody>
      </p:sp>
      <p:sp>
        <p:nvSpPr>
          <p:cNvPr id="21" name="Text 19"/>
          <p:cNvSpPr txBox="1"/>
          <p:nvPr/>
        </p:nvSpPr>
        <p:spPr>
          <a:xfrm>
            <a:off x="3593592" y="3355848"/>
            <a:ext cx="3291840"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KV 30,4 Mio mit indexierten Preisen; Baunebenkosten/Quartierplan erst grob mit 1,7 Mio geschätzt.</a:t>
            </a:r>
            <a:endParaRPr lang="en-US" sz="1000" dirty="0"/>
          </a:p>
        </p:txBody>
      </p:sp>
      <p:sp>
        <p:nvSpPr>
          <p:cNvPr id="22" name="Text 20"/>
          <p:cNvSpPr txBox="1"/>
          <p:nvPr/>
        </p:nvSpPr>
        <p:spPr>
          <a:xfrm>
            <a:off x="7159752" y="3355848"/>
            <a:ext cx="4455871"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Werkvertrag mit Totalunternehmer zum Pauschalpreis; Detailschätzung Erschliessung vor Werkvertrag; Reserve im Baukredit; Bauherrenvertretung mit Kostencontrolling.</a:t>
            </a:r>
            <a:endParaRPr lang="en-US" sz="1000" dirty="0"/>
          </a:p>
        </p:txBody>
      </p:sp>
      <p:sp>
        <p:nvSpPr>
          <p:cNvPr id="23" name="Shape 21"/>
          <p:cNvSpPr/>
          <p:nvPr/>
        </p:nvSpPr>
        <p:spPr>
          <a:xfrm>
            <a:off x="576072" y="4005072"/>
            <a:ext cx="11039551" cy="0"/>
          </a:xfrm>
          <a:prstGeom prst="line">
            <a:avLst/>
          </a:prstGeom>
          <a:noFill/>
          <a:ln w="9525">
            <a:solidFill>
              <a:srgbClr val="DDE3C9"/>
            </a:solidFill>
            <a:prstDash val="solid"/>
          </a:ln>
        </p:spPr>
      </p:sp>
      <p:sp>
        <p:nvSpPr>
          <p:cNvPr id="24" name="Shape 22"/>
          <p:cNvSpPr/>
          <p:nvPr/>
        </p:nvSpPr>
        <p:spPr>
          <a:xfrm>
            <a:off x="576072" y="4123944"/>
            <a:ext cx="128016" cy="128016"/>
          </a:xfrm>
          <a:prstGeom prst="ellipse">
            <a:avLst/>
          </a:prstGeom>
          <a:solidFill>
            <a:srgbClr val="8A5A33"/>
          </a:solidFill>
          <a:ln w="12700">
            <a:solidFill>
              <a:srgbClr val="8A5A33"/>
            </a:solidFill>
            <a:prstDash val="solid"/>
          </a:ln>
        </p:spPr>
      </p:sp>
      <p:sp>
        <p:nvSpPr>
          <p:cNvPr id="25" name="Text 23"/>
          <p:cNvSpPr txBox="1"/>
          <p:nvPr/>
        </p:nvSpPr>
        <p:spPr>
          <a:xfrm>
            <a:off x="804672" y="4050792"/>
            <a:ext cx="2651760" cy="685800"/>
          </a:xfrm>
          <a:prstGeom prst="rect">
            <a:avLst/>
          </a:prstGeom>
          <a:noFill/>
          <a:ln/>
        </p:spPr>
        <p:txBody>
          <a:bodyPr wrap="square" lIns="0" tIns="0" rIns="0" bIns="0" rtlCol="0" anchor="t"/>
          <a:lstStyle/>
          <a:p>
            <a:pPr indent="0" marL="0">
              <a:buNone/>
            </a:pPr>
            <a:r>
              <a:rPr lang="en-US" sz="1100" b="1" dirty="0">
                <a:solidFill>
                  <a:srgbClr val="1F261A"/>
                </a:solidFill>
                <a:latin typeface="Arial" pitchFamily="34" charset="0"/>
                <a:ea typeface="Arial" pitchFamily="34" charset="-122"/>
                <a:cs typeface="Arial" pitchFamily="34" charset="-120"/>
              </a:rPr>
              <a:t>Mietzinsansätze nicht bestätigt</a:t>
            </a:r>
            <a:endParaRPr lang="en-US" sz="1100" dirty="0"/>
          </a:p>
        </p:txBody>
      </p:sp>
      <p:sp>
        <p:nvSpPr>
          <p:cNvPr id="26" name="Text 24"/>
          <p:cNvSpPr txBox="1"/>
          <p:nvPr/>
        </p:nvSpPr>
        <p:spPr>
          <a:xfrm>
            <a:off x="3593592" y="4050792"/>
            <a:ext cx="3291840"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Ertragswert Base Case 38,7 Mio liegt 3,1 Mio unter der Gesamtinvestition von 41,8 Mio.</a:t>
            </a:r>
            <a:endParaRPr lang="en-US" sz="1000" dirty="0"/>
          </a:p>
        </p:txBody>
      </p:sp>
      <p:sp>
        <p:nvSpPr>
          <p:cNvPr id="27" name="Text 25"/>
          <p:cNvSpPr txBox="1"/>
          <p:nvPr/>
        </p:nvSpPr>
        <p:spPr>
          <a:xfrm>
            <a:off x="7159752" y="4050792"/>
            <a:ext cx="4455871"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Zwei unabhängige Marktabklärungen vor Baufreigabe; Vorvermietung mit Ankermietern; Baufreigabe erst bei gesicherter Deckung.</a:t>
            </a:r>
            <a:endParaRPr lang="en-US" sz="1000" dirty="0"/>
          </a:p>
        </p:txBody>
      </p:sp>
      <p:sp>
        <p:nvSpPr>
          <p:cNvPr id="28" name="Shape 26"/>
          <p:cNvSpPr/>
          <p:nvPr/>
        </p:nvSpPr>
        <p:spPr>
          <a:xfrm>
            <a:off x="576072" y="4700016"/>
            <a:ext cx="11039551" cy="0"/>
          </a:xfrm>
          <a:prstGeom prst="line">
            <a:avLst/>
          </a:prstGeom>
          <a:noFill/>
          <a:ln w="9525">
            <a:solidFill>
              <a:srgbClr val="DDE3C9"/>
            </a:solidFill>
            <a:prstDash val="solid"/>
          </a:ln>
        </p:spPr>
      </p:sp>
      <p:sp>
        <p:nvSpPr>
          <p:cNvPr id="29" name="Shape 27"/>
          <p:cNvSpPr/>
          <p:nvPr/>
        </p:nvSpPr>
        <p:spPr>
          <a:xfrm>
            <a:off x="576072" y="4818888"/>
            <a:ext cx="128016" cy="128016"/>
          </a:xfrm>
          <a:prstGeom prst="ellipse">
            <a:avLst/>
          </a:prstGeom>
          <a:solidFill>
            <a:srgbClr val="D9A93A"/>
          </a:solidFill>
          <a:ln w="12700">
            <a:solidFill>
              <a:srgbClr val="D9A93A"/>
            </a:solidFill>
            <a:prstDash val="solid"/>
          </a:ln>
        </p:spPr>
      </p:sp>
      <p:sp>
        <p:nvSpPr>
          <p:cNvPr id="30" name="Text 28"/>
          <p:cNvSpPr txBox="1"/>
          <p:nvPr/>
        </p:nvSpPr>
        <p:spPr>
          <a:xfrm>
            <a:off x="804672" y="4745736"/>
            <a:ext cx="2651760" cy="685800"/>
          </a:xfrm>
          <a:prstGeom prst="rect">
            <a:avLst/>
          </a:prstGeom>
          <a:noFill/>
          <a:ln/>
        </p:spPr>
        <p:txBody>
          <a:bodyPr wrap="square" lIns="0" tIns="0" rIns="0" bIns="0" rtlCol="0" anchor="t"/>
          <a:lstStyle/>
          <a:p>
            <a:pPr indent="0" marL="0">
              <a:buNone/>
            </a:pPr>
            <a:r>
              <a:rPr lang="en-US" sz="1100" b="1" dirty="0">
                <a:solidFill>
                  <a:srgbClr val="1F261A"/>
                </a:solidFill>
                <a:latin typeface="Arial" pitchFamily="34" charset="0"/>
                <a:ea typeface="Arial" pitchFamily="34" charset="-122"/>
                <a:cs typeface="Arial" pitchFamily="34" charset="-120"/>
              </a:rPr>
              <a:t>MWST-Option und Wohnnutzung</a:t>
            </a:r>
            <a:endParaRPr lang="en-US" sz="1100" dirty="0"/>
          </a:p>
        </p:txBody>
      </p:sp>
      <p:sp>
        <p:nvSpPr>
          <p:cNvPr id="31" name="Text 29"/>
          <p:cNvSpPr txBox="1"/>
          <p:nvPr/>
        </p:nvSpPr>
        <p:spPr>
          <a:xfrm>
            <a:off x="3593592" y="4745736"/>
            <a:ext cx="3291840"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Flächen mit reiner Wohnnutzung können nicht optiert werden — anteiliger Verlust der Vorsteuer.</a:t>
            </a:r>
            <a:endParaRPr lang="en-US" sz="1000" dirty="0"/>
          </a:p>
        </p:txBody>
      </p:sp>
      <p:sp>
        <p:nvSpPr>
          <p:cNvPr id="32" name="Text 30"/>
          <p:cNvSpPr txBox="1"/>
          <p:nvPr/>
        </p:nvSpPr>
        <p:spPr>
          <a:xfrm>
            <a:off x="7159752" y="4745736"/>
            <a:ext cx="4455871"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Wochenaufenthalter-Einheiten als Beherbergung mit Hotelservices (3,8 %) strukturieren; Nutzungsmix vor Baufreigabe mit dem Steuerberater festlegen.</a:t>
            </a:r>
            <a:endParaRPr lang="en-US" sz="1000" dirty="0"/>
          </a:p>
        </p:txBody>
      </p:sp>
      <p:sp>
        <p:nvSpPr>
          <p:cNvPr id="33" name="Shape 31"/>
          <p:cNvSpPr/>
          <p:nvPr/>
        </p:nvSpPr>
        <p:spPr>
          <a:xfrm>
            <a:off x="576072" y="5394960"/>
            <a:ext cx="11039551" cy="0"/>
          </a:xfrm>
          <a:prstGeom prst="line">
            <a:avLst/>
          </a:prstGeom>
          <a:noFill/>
          <a:ln w="9525">
            <a:solidFill>
              <a:srgbClr val="DDE3C9"/>
            </a:solidFill>
            <a:prstDash val="solid"/>
          </a:ln>
        </p:spPr>
      </p:sp>
      <p:sp>
        <p:nvSpPr>
          <p:cNvPr id="34" name="Shape 32"/>
          <p:cNvSpPr/>
          <p:nvPr/>
        </p:nvSpPr>
        <p:spPr>
          <a:xfrm>
            <a:off x="576072" y="5513832"/>
            <a:ext cx="128016" cy="128016"/>
          </a:xfrm>
          <a:prstGeom prst="ellipse">
            <a:avLst/>
          </a:prstGeom>
          <a:solidFill>
            <a:srgbClr val="5D603E"/>
          </a:solidFill>
          <a:ln w="12700">
            <a:solidFill>
              <a:srgbClr val="5D603E"/>
            </a:solidFill>
            <a:prstDash val="solid"/>
          </a:ln>
        </p:spPr>
      </p:sp>
      <p:sp>
        <p:nvSpPr>
          <p:cNvPr id="35" name="Text 33"/>
          <p:cNvSpPr txBox="1"/>
          <p:nvPr/>
        </p:nvSpPr>
        <p:spPr>
          <a:xfrm>
            <a:off x="804672" y="5440680"/>
            <a:ext cx="2651760" cy="685800"/>
          </a:xfrm>
          <a:prstGeom prst="rect">
            <a:avLst/>
          </a:prstGeom>
          <a:noFill/>
          <a:ln/>
        </p:spPr>
        <p:txBody>
          <a:bodyPr wrap="square" lIns="0" tIns="0" rIns="0" bIns="0" rtlCol="0" anchor="t"/>
          <a:lstStyle/>
          <a:p>
            <a:pPr indent="0" marL="0">
              <a:buNone/>
            </a:pPr>
            <a:r>
              <a:rPr lang="en-US" sz="1100" b="1" dirty="0">
                <a:solidFill>
                  <a:srgbClr val="1F261A"/>
                </a:solidFill>
                <a:latin typeface="Arial" pitchFamily="34" charset="0"/>
                <a:ea typeface="Arial" pitchFamily="34" charset="-122"/>
                <a:cs typeface="Arial" pitchFamily="34" charset="-120"/>
              </a:rPr>
              <a:t>Zinsanstieg</a:t>
            </a:r>
            <a:endParaRPr lang="en-US" sz="1100" dirty="0"/>
          </a:p>
        </p:txBody>
      </p:sp>
      <p:sp>
        <p:nvSpPr>
          <p:cNvPr id="36" name="Text 34"/>
          <p:cNvSpPr txBox="1"/>
          <p:nvPr/>
        </p:nvSpPr>
        <p:spPr>
          <a:xfrm>
            <a:off x="3593592" y="5440680"/>
            <a:ext cx="3291840"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Höhere Bauzinsen und Konsolidierungskosten.</a:t>
            </a:r>
            <a:endParaRPr lang="en-US" sz="1000" dirty="0"/>
          </a:p>
        </p:txBody>
      </p:sp>
      <p:sp>
        <p:nvSpPr>
          <p:cNvPr id="37" name="Text 35"/>
          <p:cNvSpPr txBox="1"/>
          <p:nvPr/>
        </p:nvSpPr>
        <p:spPr>
          <a:xfrm>
            <a:off x="7159752" y="5440680"/>
            <a:ext cx="4455871" cy="6858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Bauzinsen im Kredit eingerechnet; Zinsabsicherung ab Konsolidierung prüfen; Amortisation aus Mietertrag.</a:t>
            </a:r>
            <a:endParaRPr lang="en-US" sz="1000" dirty="0"/>
          </a:p>
        </p:txBody>
      </p:sp>
      <p:sp>
        <p:nvSpPr>
          <p:cNvPr id="38" name="Text 36"/>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39" name="Text 37"/>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40" name="Text 38"/>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2E3234"/>
        </a:solidFill>
      </p:bgPr>
    </p:bg>
    <p:spTree>
      <p:nvGrpSpPr>
        <p:cNvPr id="1" name=""/>
        <p:cNvGrpSpPr/>
        <p:nvPr/>
      </p:nvGrpSpPr>
      <p:grpSpPr>
        <a:xfrm>
          <a:off x="0" y="0"/>
          <a:ext cx="0" cy="0"/>
          <a:chOff x="0" y="0"/>
          <a:chExt cx="0" cy="0"/>
        </a:xfrm>
      </p:grpSpPr>
      <p:sp>
        <p:nvSpPr>
          <p:cNvPr id="2" name="Text 0"/>
          <p:cNvSpPr txBox="1"/>
          <p:nvPr/>
        </p:nvSpPr>
        <p:spPr>
          <a:xfrm>
            <a:off x="576072" y="731520"/>
            <a:ext cx="11039551" cy="731520"/>
          </a:xfrm>
          <a:prstGeom prst="rect">
            <a:avLst/>
          </a:prstGeom>
          <a:noFill/>
          <a:ln/>
        </p:spPr>
        <p:txBody>
          <a:bodyPr wrap="square" lIns="0" tIns="0" rIns="0" bIns="0" rtlCol="0" anchor="ctr"/>
          <a:lstStyle/>
          <a:p>
            <a:pPr indent="0" marL="0">
              <a:buNone/>
            </a:pPr>
            <a:r>
              <a:rPr lang="en-US" sz="3400" dirty="0">
                <a:solidFill>
                  <a:srgbClr val="FFFFFF"/>
                </a:solidFill>
                <a:latin typeface="Georgia" pitchFamily="34" charset="0"/>
                <a:ea typeface="Georgia" pitchFamily="34" charset="-122"/>
                <a:cs typeface="Georgia" pitchFamily="34" charset="-120"/>
              </a:rPr>
              <a:t>Was wir heute erbitten</a:t>
            </a:r>
            <a:endParaRPr lang="en-US" sz="3400" dirty="0"/>
          </a:p>
        </p:txBody>
      </p:sp>
      <p:sp>
        <p:nvSpPr>
          <p:cNvPr id="3" name="Text 1"/>
          <p:cNvSpPr txBox="1"/>
          <p:nvPr/>
        </p:nvSpPr>
        <p:spPr>
          <a:xfrm>
            <a:off x="576072" y="1783080"/>
            <a:ext cx="5336896" cy="274320"/>
          </a:xfrm>
          <a:prstGeom prst="rect">
            <a:avLst/>
          </a:prstGeom>
          <a:noFill/>
          <a:ln/>
        </p:spPr>
        <p:txBody>
          <a:bodyPr wrap="square" lIns="0" tIns="0" rIns="0" bIns="0" rtlCol="0" anchor="ctr"/>
          <a:lstStyle/>
          <a:p>
            <a:pPr indent="0" marL="0">
              <a:buNone/>
            </a:pPr>
            <a:r>
              <a:rPr lang="en-US" sz="1000" b="1" spc="300" kern="0" dirty="0">
                <a:solidFill>
                  <a:srgbClr val="B3B88A"/>
                </a:solidFill>
                <a:latin typeface="Arial" pitchFamily="34" charset="0"/>
                <a:ea typeface="Arial" pitchFamily="34" charset="-122"/>
                <a:cs typeface="Arial" pitchFamily="34" charset="-120"/>
              </a:rPr>
              <a:t>FÜR DIE BANK</a:t>
            </a:r>
            <a:endParaRPr lang="en-US" sz="1000" dirty="0"/>
          </a:p>
        </p:txBody>
      </p:sp>
      <p:sp>
        <p:nvSpPr>
          <p:cNvPr id="4" name="Text 2"/>
          <p:cNvSpPr txBox="1"/>
          <p:nvPr/>
        </p:nvSpPr>
        <p:spPr>
          <a:xfrm>
            <a:off x="576072" y="2103120"/>
            <a:ext cx="5336896" cy="685800"/>
          </a:xfrm>
          <a:prstGeom prst="rect">
            <a:avLst/>
          </a:prstGeom>
          <a:noFill/>
          <a:ln/>
        </p:spPr>
        <p:txBody>
          <a:bodyPr wrap="square" lIns="0" tIns="0" rIns="0" bIns="0" rtlCol="0" anchor="ctr"/>
          <a:lstStyle/>
          <a:p>
            <a:pPr indent="0" marL="0">
              <a:buNone/>
            </a:pPr>
            <a:r>
              <a:rPr lang="en-US" sz="2200" dirty="0">
                <a:solidFill>
                  <a:srgbClr val="FFFFFF"/>
                </a:solidFill>
                <a:latin typeface="Georgia" pitchFamily="34" charset="0"/>
                <a:ea typeface="Georgia" pitchFamily="34" charset="-122"/>
                <a:cs typeface="Georgia" pitchFamily="34" charset="-120"/>
              </a:rPr>
              <a:t>Landhypothek CHF 5,0 Mio im 1. Rang</a:t>
            </a:r>
            <a:endParaRPr lang="en-US" sz="2200" dirty="0"/>
          </a:p>
        </p:txBody>
      </p:sp>
      <p:sp>
        <p:nvSpPr>
          <p:cNvPr id="5" name="Text 3"/>
          <p:cNvSpPr txBox="1"/>
          <p:nvPr/>
        </p:nvSpPr>
        <p:spPr>
          <a:xfrm>
            <a:off x="576072" y="2880360"/>
            <a:ext cx="5336896" cy="2011680"/>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DDE3C9"/>
                </a:solidFill>
                <a:latin typeface="Arial" pitchFamily="34" charset="0"/>
                <a:ea typeface="Arial" pitchFamily="34" charset="-122"/>
                <a:cs typeface="Arial" pitchFamily="34" charset="-120"/>
              </a:rPr>
              <a:t>Auszahlung gegen Lex-Koller-Beschluss (Frist 23.12.2026), bei Eigentumsübertragung</a:t>
            </a:r>
            <a:endParaRPr lang="en-US" sz="1200" dirty="0"/>
          </a:p>
          <a:p>
            <a:pPr marL="342900" indent="-342900">
              <a:spcAft>
                <a:spcPts val="600"/>
              </a:spcAft>
              <a:buSzPct val="100000"/>
              <a:buChar char="–"/>
            </a:pPr>
            <a:r>
              <a:rPr lang="en-US" sz="1200" dirty="0">
                <a:solidFill>
                  <a:srgbClr val="DDE3C9"/>
                </a:solidFill>
                <a:latin typeface="Arial" pitchFamily="34" charset="0"/>
                <a:ea typeface="Arial" pitchFamily="34" charset="-122"/>
                <a:cs typeface="Arial" pitchFamily="34" charset="-120"/>
              </a:rPr>
              <a:t>Eigenkapital 5,47 Mio nach Wandlung — keine Gruppendarlehen</a:t>
            </a:r>
            <a:endParaRPr lang="en-US" sz="1200" dirty="0"/>
          </a:p>
          <a:p>
            <a:pPr marL="342900" indent="-342900">
              <a:spcAft>
                <a:spcPts val="600"/>
              </a:spcAft>
              <a:buSzPct val="100000"/>
              <a:buChar char="–"/>
            </a:pPr>
            <a:r>
              <a:rPr lang="en-US" sz="1200" dirty="0">
                <a:solidFill>
                  <a:srgbClr val="DDE3C9"/>
                </a:solidFill>
                <a:latin typeface="Arial" pitchFamily="34" charset="0"/>
                <a:ea typeface="Arial" pitchFamily="34" charset="-122"/>
                <a:cs typeface="Arial" pitchFamily="34" charset="-120"/>
              </a:rPr>
              <a:t>Belehnungsziel ≤ 60 % des Verkehrswerts gemäss Schätzung</a:t>
            </a:r>
            <a:endParaRPr lang="en-US" sz="1200" dirty="0"/>
          </a:p>
          <a:p>
            <a:pPr marL="342900" indent="-342900">
              <a:spcAft>
                <a:spcPts val="600"/>
              </a:spcAft>
              <a:buSzPct val="100000"/>
              <a:buChar char="–"/>
            </a:pPr>
            <a:r>
              <a:rPr lang="en-US" sz="1200" dirty="0">
                <a:solidFill>
                  <a:srgbClr val="DDE3C9"/>
                </a:solidFill>
                <a:latin typeface="Arial" pitchFamily="34" charset="0"/>
                <a:ea typeface="Arial" pitchFamily="34" charset="-122"/>
                <a:cs typeface="Arial" pitchFamily="34" charset="-120"/>
              </a:rPr>
              <a:t>Absichtserklärung für den Baukredit 2027 auf Basis Ertragswert</a:t>
            </a:r>
            <a:endParaRPr lang="en-US" sz="1200" dirty="0"/>
          </a:p>
        </p:txBody>
      </p:sp>
      <p:sp>
        <p:nvSpPr>
          <p:cNvPr id="6" name="Text 4"/>
          <p:cNvSpPr txBox="1"/>
          <p:nvPr/>
        </p:nvSpPr>
        <p:spPr>
          <a:xfrm>
            <a:off x="6278728" y="1783080"/>
            <a:ext cx="5336896" cy="274320"/>
          </a:xfrm>
          <a:prstGeom prst="rect">
            <a:avLst/>
          </a:prstGeom>
          <a:noFill/>
          <a:ln/>
        </p:spPr>
        <p:txBody>
          <a:bodyPr wrap="square" lIns="0" tIns="0" rIns="0" bIns="0" rtlCol="0" anchor="ctr"/>
          <a:lstStyle/>
          <a:p>
            <a:pPr indent="0" marL="0">
              <a:buNone/>
            </a:pPr>
            <a:r>
              <a:rPr lang="en-US" sz="1000" b="1" spc="300" kern="0" dirty="0">
                <a:solidFill>
                  <a:srgbClr val="B3B88A"/>
                </a:solidFill>
                <a:latin typeface="Arial" pitchFamily="34" charset="0"/>
                <a:ea typeface="Arial" pitchFamily="34" charset="-122"/>
                <a:cs typeface="Arial" pitchFamily="34" charset="-120"/>
              </a:rPr>
              <a:t>FÜR INVESTOREN</a:t>
            </a:r>
            <a:endParaRPr lang="en-US" sz="1000" dirty="0"/>
          </a:p>
        </p:txBody>
      </p:sp>
      <p:sp>
        <p:nvSpPr>
          <p:cNvPr id="7" name="Text 5"/>
          <p:cNvSpPr txBox="1"/>
          <p:nvPr/>
        </p:nvSpPr>
        <p:spPr>
          <a:xfrm>
            <a:off x="6278728" y="2103120"/>
            <a:ext cx="5336896" cy="685800"/>
          </a:xfrm>
          <a:prstGeom prst="rect">
            <a:avLst/>
          </a:prstGeom>
          <a:noFill/>
          <a:ln/>
        </p:spPr>
        <p:txBody>
          <a:bodyPr wrap="square" lIns="0" tIns="0" rIns="0" bIns="0" rtlCol="0" anchor="ctr"/>
          <a:lstStyle/>
          <a:p>
            <a:pPr indent="0" marL="0">
              <a:buNone/>
            </a:pPr>
            <a:r>
              <a:rPr lang="en-US" sz="2200" dirty="0">
                <a:solidFill>
                  <a:srgbClr val="FFFFFF"/>
                </a:solidFill>
                <a:latin typeface="Georgia" pitchFamily="34" charset="0"/>
                <a:ea typeface="Georgia" pitchFamily="34" charset="-122"/>
                <a:cs typeface="Georgia" pitchFamily="34" charset="-120"/>
              </a:rPr>
              <a:t>Eigenkapital rund CHF 11 Mio für die Bauphase (7 bis 15 je nach Ertragswert)</a:t>
            </a:r>
            <a:endParaRPr lang="en-US" sz="2200" dirty="0"/>
          </a:p>
        </p:txBody>
      </p:sp>
      <p:sp>
        <p:nvSpPr>
          <p:cNvPr id="8" name="Text 6"/>
          <p:cNvSpPr txBox="1"/>
          <p:nvPr/>
        </p:nvSpPr>
        <p:spPr>
          <a:xfrm>
            <a:off x="6278728" y="2880360"/>
            <a:ext cx="5336896" cy="2011680"/>
          </a:xfrm>
          <a:prstGeom prst="rect">
            <a:avLst/>
          </a:prstGeom>
          <a:noFill/>
          <a:ln/>
        </p:spPr>
        <p:txBody>
          <a:bodyPr wrap="square" lIns="0" tIns="0" rIns="0" bIns="0" rtlCol="0" anchor="t"/>
          <a:lstStyle/>
          <a:p>
            <a:pPr marL="342900" indent="-342900">
              <a:spcAft>
                <a:spcPts val="600"/>
              </a:spcAft>
              <a:buSzPct val="100000"/>
              <a:buChar char="–"/>
            </a:pPr>
            <a:r>
              <a:rPr lang="en-US" sz="1200" dirty="0">
                <a:solidFill>
                  <a:srgbClr val="DDE3C9"/>
                </a:solidFill>
                <a:latin typeface="Arial" pitchFamily="34" charset="0"/>
                <a:ea typeface="Arial" pitchFamily="34" charset="-122"/>
                <a:cs typeface="Arial" pitchFamily="34" charset="-120"/>
              </a:rPr>
              <a:t>Beteiligung, Mezzanine oder Ankermieter-Partnerschaft</a:t>
            </a:r>
            <a:endParaRPr lang="en-US" sz="1200" dirty="0"/>
          </a:p>
          <a:p>
            <a:pPr marL="342900" indent="-342900">
              <a:spcAft>
                <a:spcPts val="600"/>
              </a:spcAft>
              <a:buSzPct val="100000"/>
              <a:buChar char="–"/>
            </a:pPr>
            <a:r>
              <a:rPr lang="en-US" sz="1200" dirty="0">
                <a:solidFill>
                  <a:srgbClr val="DDE3C9"/>
                </a:solidFill>
                <a:latin typeface="Arial" pitchFamily="34" charset="0"/>
                <a:ea typeface="Arial" pitchFamily="34" charset="-122"/>
                <a:cs typeface="Arial" pitchFamily="34" charset="-120"/>
              </a:rPr>
              <a:t>Einstieg nach abgeschlossener Entwicklung — vor dem Bau</a:t>
            </a:r>
            <a:endParaRPr lang="en-US" sz="1200" dirty="0"/>
          </a:p>
          <a:p>
            <a:pPr marL="342900" indent="-342900">
              <a:spcAft>
                <a:spcPts val="600"/>
              </a:spcAft>
              <a:buSzPct val="100000"/>
              <a:buChar char="–"/>
            </a:pPr>
            <a:r>
              <a:rPr lang="en-US" sz="1200" dirty="0">
                <a:solidFill>
                  <a:srgbClr val="DDE3C9"/>
                </a:solidFill>
                <a:latin typeface="Arial" pitchFamily="34" charset="0"/>
                <a:ea typeface="Arial" pitchFamily="34" charset="-122"/>
                <a:cs typeface="Arial" pitchFamily="34" charset="-120"/>
              </a:rPr>
              <a:t>Wertschöpfung Land 2,3 bis 4,2 Mio (Kalkulation 2022 / Zielwert, Schätzung beauftragt)</a:t>
            </a:r>
            <a:endParaRPr lang="en-US" sz="1200" dirty="0"/>
          </a:p>
          <a:p>
            <a:pPr marL="342900" indent="-342900">
              <a:spcAft>
                <a:spcPts val="600"/>
              </a:spcAft>
              <a:buSzPct val="100000"/>
              <a:buChar char="–"/>
            </a:pPr>
            <a:r>
              <a:rPr lang="en-US" sz="1200" dirty="0">
                <a:solidFill>
                  <a:srgbClr val="DDE3C9"/>
                </a:solidFill>
                <a:latin typeface="Arial" pitchFamily="34" charset="0"/>
                <a:ea typeface="Arial" pitchFamily="34" charset="-122"/>
                <a:cs typeface="Arial" pitchFamily="34" charset="-120"/>
              </a:rPr>
              <a:t>Datenraum: Zwischenabschluss, Verträge, Kostenvoranschlag, Investorenanalyse</a:t>
            </a:r>
            <a:endParaRPr lang="en-US" sz="1200" dirty="0"/>
          </a:p>
        </p:txBody>
      </p:sp>
      <p:sp>
        <p:nvSpPr>
          <p:cNvPr id="9" name="Shape 7"/>
          <p:cNvSpPr/>
          <p:nvPr/>
        </p:nvSpPr>
        <p:spPr>
          <a:xfrm>
            <a:off x="576072" y="5212080"/>
            <a:ext cx="2157984" cy="0"/>
          </a:xfrm>
          <a:prstGeom prst="line">
            <a:avLst/>
          </a:prstGeom>
          <a:noFill/>
          <a:ln w="38100">
            <a:solidFill>
              <a:srgbClr val="D9A93A"/>
            </a:solidFill>
            <a:prstDash val="solid"/>
          </a:ln>
        </p:spPr>
      </p:sp>
      <p:sp>
        <p:nvSpPr>
          <p:cNvPr id="10" name="Text 8"/>
          <p:cNvSpPr txBox="1"/>
          <p:nvPr/>
        </p:nvSpPr>
        <p:spPr>
          <a:xfrm>
            <a:off x="576072" y="5394960"/>
            <a:ext cx="11039551" cy="320040"/>
          </a:xfrm>
          <a:prstGeom prst="rect">
            <a:avLst/>
          </a:prstGeom>
          <a:noFill/>
          <a:ln/>
        </p:spPr>
        <p:txBody>
          <a:bodyPr wrap="square" lIns="0" tIns="0" rIns="0" bIns="0" rtlCol="0" anchor="ctr"/>
          <a:lstStyle/>
          <a:p>
            <a:pPr indent="0" marL="0">
              <a:buNone/>
            </a:pPr>
            <a:r>
              <a:rPr lang="en-US" sz="1000" dirty="0">
                <a:solidFill>
                  <a:srgbClr val="AEB6A1"/>
                </a:solidFill>
                <a:latin typeface="Arial" pitchFamily="34" charset="0"/>
                <a:ea typeface="Arial" pitchFamily="34" charset="-122"/>
                <a:cs typeface="Arial" pitchFamily="34" charset="-120"/>
              </a:rPr>
              <a:t>Tetris AG · Gustav-Siber-Weg 4 · 8700 Küsnacht ZH · Patrick A. Hüppi, Präsident des Verwaltungsrates · Bauherrenvertretung: Urbanstreet AG</a:t>
            </a:r>
            <a:endParaRPr lang="en-US" sz="1000" dirty="0"/>
          </a:p>
        </p:txBody>
      </p:sp>
      <p:sp>
        <p:nvSpPr>
          <p:cNvPr id="11" name="Text 9"/>
          <p:cNvSpPr txBox="1"/>
          <p:nvPr/>
        </p:nvSpPr>
        <p:spPr>
          <a:xfrm>
            <a:off x="576072" y="5760720"/>
            <a:ext cx="11039551" cy="502920"/>
          </a:xfrm>
          <a:prstGeom prst="rect">
            <a:avLst/>
          </a:prstGeom>
          <a:noFill/>
          <a:ln/>
        </p:spPr>
        <p:txBody>
          <a:bodyPr wrap="square" lIns="0" tIns="0" rIns="0" bIns="0" rtlCol="0" anchor="ctr"/>
          <a:lstStyle/>
          <a:p>
            <a:pPr indent="0" marL="0">
              <a:buNone/>
            </a:pPr>
            <a:r>
              <a:rPr lang="en-US" sz="850" dirty="0">
                <a:solidFill>
                  <a:srgbClr val="8B9182"/>
                </a:solidFill>
                <a:latin typeface="Arial" pitchFamily="34" charset="0"/>
                <a:ea typeface="Arial" pitchFamily="34" charset="-122"/>
                <a:cs typeface="Arial" pitchFamily="34" charset="-120"/>
              </a:rPr>
              <a:t>Alle Zahlen: Zwischenabschluss Tetris AG per 30.06.2026 (ungeprüft), Kaufverträge vom 11.07.2025, Kostenvoranschlag Methabau TU AG vom 01.07.2026, Investorenanalyse Campus Elgg vom 31.08.2026. Baunebenkosten 1,7 Mio, Zielwert Land und Ertragswert sind Einschätzungen bis zum Vorliegen von Detailschätzung, Verkehrswertschätzung und Marktabklärung.</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Das Wesentliche auf einer Folie</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Vier Zahlen, die den Stand des Projekts beschreiben</a:t>
            </a:r>
            <a:endParaRPr lang="en-US" sz="1200" dirty="0"/>
          </a:p>
        </p:txBody>
      </p:sp>
      <p:sp>
        <p:nvSpPr>
          <p:cNvPr id="5" name="Shape 3"/>
          <p:cNvSpPr/>
          <p:nvPr/>
        </p:nvSpPr>
        <p:spPr>
          <a:xfrm>
            <a:off x="576072" y="1600200"/>
            <a:ext cx="2588438" cy="1600200"/>
          </a:xfrm>
          <a:prstGeom prst="roundRect">
            <a:avLst>
              <a:gd name="adj" fmla="val 6286"/>
            </a:avLst>
          </a:prstGeom>
          <a:solidFill>
            <a:srgbClr val="FFFFFF"/>
          </a:solidFill>
          <a:ln w="9525">
            <a:solidFill>
              <a:srgbClr val="DDE3C9"/>
            </a:solidFill>
            <a:prstDash val="solid"/>
          </a:ln>
        </p:spPr>
      </p:sp>
      <p:sp>
        <p:nvSpPr>
          <p:cNvPr id="6" name="Shape 4"/>
          <p:cNvSpPr/>
          <p:nvPr/>
        </p:nvSpPr>
        <p:spPr>
          <a:xfrm>
            <a:off x="676656" y="1600200"/>
            <a:ext cx="2387270" cy="41148"/>
          </a:xfrm>
          <a:prstGeom prst="rect">
            <a:avLst/>
          </a:prstGeom>
          <a:solidFill>
            <a:srgbClr val="5A7D20"/>
          </a:solidFill>
          <a:ln w="12700">
            <a:solidFill>
              <a:srgbClr val="5A7D20"/>
            </a:solidFill>
            <a:prstDash val="solid"/>
          </a:ln>
        </p:spPr>
      </p:sp>
      <p:sp>
        <p:nvSpPr>
          <p:cNvPr id="7" name="Text 5"/>
          <p:cNvSpPr txBox="1"/>
          <p:nvPr/>
        </p:nvSpPr>
        <p:spPr>
          <a:xfrm>
            <a:off x="777240" y="1783080"/>
            <a:ext cx="2186102"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BAUZONE, BEWILLIGT</a:t>
            </a:r>
            <a:endParaRPr lang="en-US" sz="850" dirty="0"/>
          </a:p>
        </p:txBody>
      </p:sp>
      <p:sp>
        <p:nvSpPr>
          <p:cNvPr id="8" name="Text 6"/>
          <p:cNvSpPr txBox="1"/>
          <p:nvPr/>
        </p:nvSpPr>
        <p:spPr>
          <a:xfrm>
            <a:off x="777240" y="2057400"/>
            <a:ext cx="2186102"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11'375</a:t>
            </a:r>
            <a:pPr indent="0" marL="0">
              <a:buNone/>
            </a:pPr>
            <a:r>
              <a:rPr lang="en-US" sz="1100" dirty="0">
                <a:solidFill>
                  <a:srgbClr val="68705F"/>
                </a:solidFill>
                <a:latin typeface="Arial" pitchFamily="34" charset="0"/>
                <a:ea typeface="Arial" pitchFamily="34" charset="-122"/>
                <a:cs typeface="Arial" pitchFamily="34" charset="-120"/>
              </a:rPr>
              <a:t>  m²</a:t>
            </a:r>
            <a:endParaRPr lang="en-US" sz="3000" dirty="0"/>
          </a:p>
        </p:txBody>
      </p:sp>
      <p:sp>
        <p:nvSpPr>
          <p:cNvPr id="9" name="Text 7"/>
          <p:cNvSpPr txBox="1"/>
          <p:nvPr/>
        </p:nvSpPr>
        <p:spPr>
          <a:xfrm>
            <a:off x="777240" y="2642616"/>
            <a:ext cx="2186102" cy="4572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Kataster EL4893 und EL4894, Gewerbezone Elgg, rechtskräftige Baubewilligung 1. Etappe</a:t>
            </a:r>
            <a:endParaRPr lang="en-US" sz="1000" dirty="0"/>
          </a:p>
        </p:txBody>
      </p:sp>
      <p:sp>
        <p:nvSpPr>
          <p:cNvPr id="10" name="Shape 8"/>
          <p:cNvSpPr/>
          <p:nvPr/>
        </p:nvSpPr>
        <p:spPr>
          <a:xfrm>
            <a:off x="3393110" y="1600200"/>
            <a:ext cx="2588438" cy="1600200"/>
          </a:xfrm>
          <a:prstGeom prst="roundRect">
            <a:avLst>
              <a:gd name="adj" fmla="val 6286"/>
            </a:avLst>
          </a:prstGeom>
          <a:solidFill>
            <a:srgbClr val="FFFFFF"/>
          </a:solidFill>
          <a:ln w="9525">
            <a:solidFill>
              <a:srgbClr val="DDE3C9"/>
            </a:solidFill>
            <a:prstDash val="solid"/>
          </a:ln>
        </p:spPr>
      </p:sp>
      <p:sp>
        <p:nvSpPr>
          <p:cNvPr id="11" name="Shape 9"/>
          <p:cNvSpPr/>
          <p:nvPr/>
        </p:nvSpPr>
        <p:spPr>
          <a:xfrm>
            <a:off x="3493694" y="1600200"/>
            <a:ext cx="2387270" cy="41148"/>
          </a:xfrm>
          <a:prstGeom prst="rect">
            <a:avLst/>
          </a:prstGeom>
          <a:solidFill>
            <a:srgbClr val="5D603E"/>
          </a:solidFill>
          <a:ln w="12700">
            <a:solidFill>
              <a:srgbClr val="5D603E"/>
            </a:solidFill>
            <a:prstDash val="solid"/>
          </a:ln>
        </p:spPr>
      </p:sp>
      <p:sp>
        <p:nvSpPr>
          <p:cNvPr id="12" name="Text 10"/>
          <p:cNvSpPr txBox="1"/>
          <p:nvPr/>
        </p:nvSpPr>
        <p:spPr>
          <a:xfrm>
            <a:off x="3594278" y="1783080"/>
            <a:ext cx="2186102"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BEREITS INVESTIERT</a:t>
            </a:r>
            <a:endParaRPr lang="en-US" sz="850" dirty="0"/>
          </a:p>
        </p:txBody>
      </p:sp>
      <p:sp>
        <p:nvSpPr>
          <p:cNvPr id="13" name="Text 11"/>
          <p:cNvSpPr txBox="1"/>
          <p:nvPr/>
        </p:nvSpPr>
        <p:spPr>
          <a:xfrm>
            <a:off x="3594278" y="2057400"/>
            <a:ext cx="2186102"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10,3</a:t>
            </a:r>
            <a:pPr indent="0" marL="0">
              <a:buNone/>
            </a:pPr>
            <a:r>
              <a:rPr lang="en-US" sz="1100" dirty="0">
                <a:solidFill>
                  <a:srgbClr val="68705F"/>
                </a:solidFill>
                <a:latin typeface="Arial" pitchFamily="34" charset="0"/>
                <a:ea typeface="Arial" pitchFamily="34" charset="-122"/>
                <a:cs typeface="Arial" pitchFamily="34" charset="-120"/>
              </a:rPr>
              <a:t>  Mio CHF</a:t>
            </a:r>
            <a:endParaRPr lang="en-US" sz="3000" dirty="0"/>
          </a:p>
        </p:txBody>
      </p:sp>
      <p:sp>
        <p:nvSpPr>
          <p:cNvPr id="14" name="Text 12"/>
          <p:cNvSpPr txBox="1"/>
          <p:nvPr/>
        </p:nvSpPr>
        <p:spPr>
          <a:xfrm>
            <a:off x="3594278" y="2642616"/>
            <a:ext cx="2186102" cy="4572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Land 4,87 · Entwicklung 3,41 · Planung 2,0 — aktivierte Anlagekosten per 30.06.2026</a:t>
            </a:r>
            <a:endParaRPr lang="en-US" sz="1000" dirty="0"/>
          </a:p>
        </p:txBody>
      </p:sp>
      <p:sp>
        <p:nvSpPr>
          <p:cNvPr id="15" name="Shape 13"/>
          <p:cNvSpPr/>
          <p:nvPr/>
        </p:nvSpPr>
        <p:spPr>
          <a:xfrm>
            <a:off x="6210148" y="1600200"/>
            <a:ext cx="2588438" cy="1600200"/>
          </a:xfrm>
          <a:prstGeom prst="roundRect">
            <a:avLst>
              <a:gd name="adj" fmla="val 6286"/>
            </a:avLst>
          </a:prstGeom>
          <a:solidFill>
            <a:srgbClr val="FFFFFF"/>
          </a:solidFill>
          <a:ln w="9525">
            <a:solidFill>
              <a:srgbClr val="DDE3C9"/>
            </a:solidFill>
            <a:prstDash val="solid"/>
          </a:ln>
        </p:spPr>
      </p:sp>
      <p:sp>
        <p:nvSpPr>
          <p:cNvPr id="16" name="Shape 14"/>
          <p:cNvSpPr/>
          <p:nvPr/>
        </p:nvSpPr>
        <p:spPr>
          <a:xfrm>
            <a:off x="6310732" y="1600200"/>
            <a:ext cx="2387270" cy="41148"/>
          </a:xfrm>
          <a:prstGeom prst="rect">
            <a:avLst/>
          </a:prstGeom>
          <a:solidFill>
            <a:srgbClr val="5D603E"/>
          </a:solidFill>
          <a:ln w="12700">
            <a:solidFill>
              <a:srgbClr val="5D603E"/>
            </a:solidFill>
            <a:prstDash val="solid"/>
          </a:ln>
        </p:spPr>
      </p:sp>
      <p:sp>
        <p:nvSpPr>
          <p:cNvPr id="17" name="Text 15"/>
          <p:cNvSpPr txBox="1"/>
          <p:nvPr/>
        </p:nvSpPr>
        <p:spPr>
          <a:xfrm>
            <a:off x="6411316" y="1783080"/>
            <a:ext cx="2186102"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GESAMTINVESTITION 1. ETAPPE</a:t>
            </a:r>
            <a:endParaRPr lang="en-US" sz="850" dirty="0"/>
          </a:p>
        </p:txBody>
      </p:sp>
      <p:sp>
        <p:nvSpPr>
          <p:cNvPr id="18" name="Text 16"/>
          <p:cNvSpPr txBox="1"/>
          <p:nvPr/>
        </p:nvSpPr>
        <p:spPr>
          <a:xfrm>
            <a:off x="6411316" y="2057400"/>
            <a:ext cx="2186102"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41,8</a:t>
            </a:r>
            <a:pPr indent="0" marL="0">
              <a:buNone/>
            </a:pPr>
            <a:r>
              <a:rPr lang="en-US" sz="1100" dirty="0">
                <a:solidFill>
                  <a:srgbClr val="68705F"/>
                </a:solidFill>
                <a:latin typeface="Arial" pitchFamily="34" charset="0"/>
                <a:ea typeface="Arial" pitchFamily="34" charset="-122"/>
                <a:cs typeface="Arial" pitchFamily="34" charset="-120"/>
              </a:rPr>
              <a:t>  Mio CHF</a:t>
            </a:r>
            <a:endParaRPr lang="en-US" sz="3000" dirty="0"/>
          </a:p>
        </p:txBody>
      </p:sp>
      <p:sp>
        <p:nvSpPr>
          <p:cNvPr id="19" name="Text 17"/>
          <p:cNvSpPr txBox="1"/>
          <p:nvPr/>
        </p:nvSpPr>
        <p:spPr>
          <a:xfrm>
            <a:off x="6411316" y="2642616"/>
            <a:ext cx="2186102" cy="4572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inkl. Kostenvoranschlag Methabau und Baunebenkosten/Quartierplan 1,7 Mio (Annahme), exkl. MWST</a:t>
            </a:r>
            <a:endParaRPr lang="en-US" sz="1000" dirty="0"/>
          </a:p>
        </p:txBody>
      </p:sp>
      <p:sp>
        <p:nvSpPr>
          <p:cNvPr id="20" name="Shape 18"/>
          <p:cNvSpPr/>
          <p:nvPr/>
        </p:nvSpPr>
        <p:spPr>
          <a:xfrm>
            <a:off x="9027185" y="1600200"/>
            <a:ext cx="2588438" cy="1600200"/>
          </a:xfrm>
          <a:prstGeom prst="roundRect">
            <a:avLst>
              <a:gd name="adj" fmla="val 6286"/>
            </a:avLst>
          </a:prstGeom>
          <a:solidFill>
            <a:srgbClr val="FFFFFF"/>
          </a:solidFill>
          <a:ln w="9525">
            <a:solidFill>
              <a:srgbClr val="DDE3C9"/>
            </a:solidFill>
            <a:prstDash val="solid"/>
          </a:ln>
        </p:spPr>
      </p:sp>
      <p:sp>
        <p:nvSpPr>
          <p:cNvPr id="21" name="Shape 19"/>
          <p:cNvSpPr/>
          <p:nvPr/>
        </p:nvSpPr>
        <p:spPr>
          <a:xfrm>
            <a:off x="9127769" y="1600200"/>
            <a:ext cx="2387270" cy="41148"/>
          </a:xfrm>
          <a:prstGeom prst="rect">
            <a:avLst/>
          </a:prstGeom>
          <a:solidFill>
            <a:srgbClr val="D9A93A"/>
          </a:solidFill>
          <a:ln w="12700">
            <a:solidFill>
              <a:srgbClr val="D9A93A"/>
            </a:solidFill>
            <a:prstDash val="solid"/>
          </a:ln>
        </p:spPr>
      </p:sp>
      <p:sp>
        <p:nvSpPr>
          <p:cNvPr id="22" name="Text 20"/>
          <p:cNvSpPr txBox="1"/>
          <p:nvPr/>
        </p:nvSpPr>
        <p:spPr>
          <a:xfrm>
            <a:off x="9228353" y="1783080"/>
            <a:ext cx="2186102"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BEDARF HEUTE</a:t>
            </a:r>
            <a:endParaRPr lang="en-US" sz="850" dirty="0"/>
          </a:p>
        </p:txBody>
      </p:sp>
      <p:sp>
        <p:nvSpPr>
          <p:cNvPr id="23" name="Text 21"/>
          <p:cNvSpPr txBox="1"/>
          <p:nvPr/>
        </p:nvSpPr>
        <p:spPr>
          <a:xfrm>
            <a:off x="9228353" y="2057400"/>
            <a:ext cx="2186102"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5,0</a:t>
            </a:r>
            <a:pPr indent="0" marL="0">
              <a:buNone/>
            </a:pPr>
            <a:r>
              <a:rPr lang="en-US" sz="1100" dirty="0">
                <a:solidFill>
                  <a:srgbClr val="68705F"/>
                </a:solidFill>
                <a:latin typeface="Arial" pitchFamily="34" charset="0"/>
                <a:ea typeface="Arial" pitchFamily="34" charset="-122"/>
                <a:cs typeface="Arial" pitchFamily="34" charset="-120"/>
              </a:rPr>
              <a:t>  Mio CHF</a:t>
            </a:r>
            <a:endParaRPr lang="en-US" sz="3000" dirty="0"/>
          </a:p>
        </p:txBody>
      </p:sp>
      <p:sp>
        <p:nvSpPr>
          <p:cNvPr id="24" name="Text 22"/>
          <p:cNvSpPr txBox="1"/>
          <p:nvPr/>
        </p:nvSpPr>
        <p:spPr>
          <a:xfrm>
            <a:off x="9228353" y="2642616"/>
            <a:ext cx="2186102" cy="4572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Hypothek im 1. Rang für den Landkauf — Vollzug bis spätestens 23.12.2026</a:t>
            </a:r>
            <a:endParaRPr lang="en-US" sz="1000" dirty="0"/>
          </a:p>
        </p:txBody>
      </p:sp>
      <p:sp>
        <p:nvSpPr>
          <p:cNvPr id="25" name="Shape 23"/>
          <p:cNvSpPr/>
          <p:nvPr/>
        </p:nvSpPr>
        <p:spPr>
          <a:xfrm>
            <a:off x="576072" y="3703320"/>
            <a:ext cx="0" cy="1417320"/>
          </a:xfrm>
          <a:prstGeom prst="line">
            <a:avLst/>
          </a:prstGeom>
          <a:noFill/>
          <a:ln w="38100">
            <a:solidFill>
              <a:srgbClr val="D9A93A"/>
            </a:solidFill>
            <a:prstDash val="solid"/>
          </a:ln>
        </p:spPr>
      </p:sp>
      <p:sp>
        <p:nvSpPr>
          <p:cNvPr id="26" name="Text 24"/>
          <p:cNvSpPr txBox="1"/>
          <p:nvPr/>
        </p:nvSpPr>
        <p:spPr>
          <a:xfrm>
            <a:off x="850392" y="3657600"/>
            <a:ext cx="10765231" cy="1508760"/>
          </a:xfrm>
          <a:prstGeom prst="rect">
            <a:avLst/>
          </a:prstGeom>
          <a:noFill/>
          <a:ln/>
        </p:spPr>
        <p:txBody>
          <a:bodyPr wrap="square" lIns="0" tIns="0" rIns="0" bIns="0" rtlCol="0" anchor="ctr"/>
          <a:lstStyle/>
          <a:p>
            <a:pPr indent="0" marL="0">
              <a:buNone/>
            </a:pPr>
            <a:r>
              <a:rPr lang="en-US" sz="2100" dirty="0">
                <a:solidFill>
                  <a:srgbClr val="2E3234"/>
                </a:solidFill>
                <a:latin typeface="Georgia" pitchFamily="34" charset="0"/>
                <a:ea typeface="Georgia" pitchFamily="34" charset="-122"/>
                <a:cs typeface="Georgia" pitchFamily="34" charset="-120"/>
              </a:rPr>
              <a:t>Das Land ist gekauft, das Projekt ist bewilligt, der Totalunternehmer hat kalkuliert. Was fehlt, ist die Bank, die den Landkauf vollzieht — auf Land, das bereits ein bewilligtes Projekt trägt.</a:t>
            </a:r>
            <a:endParaRPr lang="en-US" sz="2100" dirty="0"/>
          </a:p>
        </p:txBody>
      </p:sp>
      <p:sp>
        <p:nvSpPr>
          <p:cNvPr id="27" name="Text 25"/>
          <p:cNvSpPr txBox="1"/>
          <p:nvPr/>
        </p:nvSpPr>
        <p:spPr>
          <a:xfrm>
            <a:off x="576072" y="5440680"/>
            <a:ext cx="11039551" cy="274320"/>
          </a:xfrm>
          <a:prstGeom prst="rect">
            <a:avLst/>
          </a:prstGeom>
          <a:noFill/>
          <a:ln/>
        </p:spPr>
        <p:txBody>
          <a:bodyPr wrap="square" lIns="0" tIns="0" rIns="0" bIns="0" rtlCol="0" anchor="ctr"/>
          <a:lstStyle/>
          <a:p>
            <a:pPr indent="0" marL="0">
              <a:buNone/>
            </a:pPr>
            <a:r>
              <a:rPr lang="en-US" sz="900" dirty="0">
                <a:solidFill>
                  <a:srgbClr val="8B9182"/>
                </a:solidFill>
                <a:latin typeface="Arial" pitchFamily="34" charset="0"/>
                <a:ea typeface="Arial" pitchFamily="34" charset="-122"/>
                <a:cs typeface="Arial" pitchFamily="34" charset="-120"/>
              </a:rPr>
              <a:t>Quelle: Zwischenabschluss Tetris AG per 30.06.2026; Kostenvoranschlag Methabau TU AG vom 01.07.2026; Kaufverträge vom 11.07.2025.</a:t>
            </a:r>
            <a:endParaRPr lang="en-US" sz="900" dirty="0"/>
          </a:p>
        </p:txBody>
      </p:sp>
      <p:sp>
        <p:nvSpPr>
          <p:cNvPr id="28" name="Text 26"/>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29" name="Text 27"/>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30" name="Text 28"/>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Das Konzept: Campursus — Stützpunkt für die Arbeitswoche</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Wohnen, Arbeiten und Gemeinschaft an einem Ort — für Pendler, Wochenaufenthalter, Handwerk, Start-ups und Produktion</a:t>
            </a:r>
            <a:endParaRPr lang="en-US" sz="1200" dirty="0"/>
          </a:p>
        </p:txBody>
      </p:sp>
      <p:sp>
        <p:nvSpPr>
          <p:cNvPr id="5" name="Shape 3"/>
          <p:cNvSpPr/>
          <p:nvPr/>
        </p:nvSpPr>
        <p:spPr>
          <a:xfrm>
            <a:off x="576072" y="1554480"/>
            <a:ext cx="3496970" cy="1783080"/>
          </a:xfrm>
          <a:prstGeom prst="roundRect">
            <a:avLst>
              <a:gd name="adj" fmla="val 5641"/>
            </a:avLst>
          </a:prstGeom>
          <a:solidFill>
            <a:srgbClr val="FFFFFF"/>
          </a:solidFill>
          <a:ln w="9525">
            <a:solidFill>
              <a:srgbClr val="DDE3C9"/>
            </a:solidFill>
            <a:prstDash val="solid"/>
          </a:ln>
        </p:spPr>
      </p:sp>
      <p:sp>
        <p:nvSpPr>
          <p:cNvPr id="6" name="Shape 4"/>
          <p:cNvSpPr/>
          <p:nvPr/>
        </p:nvSpPr>
        <p:spPr>
          <a:xfrm>
            <a:off x="777240" y="1755648"/>
            <a:ext cx="621792" cy="621792"/>
          </a:xfrm>
          <a:prstGeom prst="ellipse">
            <a:avLst/>
          </a:prstGeom>
          <a:solidFill>
            <a:srgbClr val="ECEEDD"/>
          </a:solidFill>
          <a:ln w="12700">
            <a:solidFill>
              <a:srgbClr val="ECEEDD"/>
            </a:solidFill>
            <a:prstDash val="solid"/>
          </a:ln>
        </p:spPr>
      </p:sp>
      <p:pic>
        <p:nvPicPr>
          <p:cNvPr id="7" name="Image 0" descr="preencoded.png">    </p:cNvPr>
          <p:cNvPicPr>
            <a:picLocks noChangeAspect="1"/>
          </p:cNvPicPr>
          <p:nvPr/>
        </p:nvPicPr>
        <p:blipFill>
          <a:blip r:embed="rId1"/>
          <a:stretch>
            <a:fillRect/>
          </a:stretch>
        </p:blipFill>
        <p:spPr>
          <a:xfrm>
            <a:off x="905256" y="1883664"/>
            <a:ext cx="365760" cy="365760"/>
          </a:xfrm>
          <a:prstGeom prst="rect">
            <a:avLst/>
          </a:prstGeom>
        </p:spPr>
      </p:pic>
      <p:sp>
        <p:nvSpPr>
          <p:cNvPr id="8" name="Text 5"/>
          <p:cNvSpPr txBox="1"/>
          <p:nvPr/>
        </p:nvSpPr>
        <p:spPr>
          <a:xfrm>
            <a:off x="1536192" y="1755648"/>
            <a:ext cx="2308250" cy="566928"/>
          </a:xfrm>
          <a:prstGeom prst="rect">
            <a:avLst/>
          </a:prstGeom>
          <a:noFill/>
          <a:ln/>
        </p:spPr>
        <p:txBody>
          <a:bodyPr wrap="square" lIns="0" tIns="0" rIns="0" bIns="0" rtlCol="0" anchor="t"/>
          <a:lstStyle/>
          <a:p>
            <a:pPr indent="0" marL="0">
              <a:buNone/>
            </a:pPr>
            <a:r>
              <a:rPr lang="en-US" sz="1300" b="1" dirty="0">
                <a:solidFill>
                  <a:srgbClr val="1F261A"/>
                </a:solidFill>
                <a:latin typeface="Arial" pitchFamily="34" charset="0"/>
                <a:ea typeface="Arial" pitchFamily="34" charset="-122"/>
                <a:cs typeface="Arial" pitchFamily="34" charset="-120"/>
              </a:rPr>
              <a:t>Wohnen für die Arbeitswoche</a:t>
            </a:r>
            <a:endParaRPr lang="en-US" sz="1300" dirty="0"/>
          </a:p>
        </p:txBody>
      </p:sp>
      <p:sp>
        <p:nvSpPr>
          <p:cNvPr id="9" name="Text 6"/>
          <p:cNvSpPr txBox="1"/>
          <p:nvPr/>
        </p:nvSpPr>
        <p:spPr>
          <a:xfrm>
            <a:off x="777240" y="2423160"/>
            <a:ext cx="3094634" cy="86868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Wochenaufenthalter-Einheiten in drei Grössen: Solo 21 m², Loft 38 m², Studio 50 m² — alle mit Kitchenette, WiFi und Kaffee-Flatrate.</a:t>
            </a:r>
            <a:endParaRPr lang="en-US" sz="1000" dirty="0"/>
          </a:p>
        </p:txBody>
      </p:sp>
      <p:sp>
        <p:nvSpPr>
          <p:cNvPr id="10" name="Shape 7"/>
          <p:cNvSpPr/>
          <p:nvPr/>
        </p:nvSpPr>
        <p:spPr>
          <a:xfrm>
            <a:off x="4347362" y="1554480"/>
            <a:ext cx="3496970" cy="1783080"/>
          </a:xfrm>
          <a:prstGeom prst="roundRect">
            <a:avLst>
              <a:gd name="adj" fmla="val 5641"/>
            </a:avLst>
          </a:prstGeom>
          <a:solidFill>
            <a:srgbClr val="FFFFFF"/>
          </a:solidFill>
          <a:ln w="9525">
            <a:solidFill>
              <a:srgbClr val="DDE3C9"/>
            </a:solidFill>
            <a:prstDash val="solid"/>
          </a:ln>
        </p:spPr>
      </p:sp>
      <p:sp>
        <p:nvSpPr>
          <p:cNvPr id="11" name="Shape 8"/>
          <p:cNvSpPr/>
          <p:nvPr/>
        </p:nvSpPr>
        <p:spPr>
          <a:xfrm>
            <a:off x="4548530" y="1755648"/>
            <a:ext cx="621792" cy="621792"/>
          </a:xfrm>
          <a:prstGeom prst="ellipse">
            <a:avLst/>
          </a:prstGeom>
          <a:solidFill>
            <a:srgbClr val="ECEEDD"/>
          </a:solidFill>
          <a:ln w="12700">
            <a:solidFill>
              <a:srgbClr val="ECEEDD"/>
            </a:solidFill>
            <a:prstDash val="solid"/>
          </a:ln>
        </p:spPr>
      </p:sp>
      <p:pic>
        <p:nvPicPr>
          <p:cNvPr id="12" name="Image 1" descr="preencoded.png">    </p:cNvPr>
          <p:cNvPicPr>
            <a:picLocks noChangeAspect="1"/>
          </p:cNvPicPr>
          <p:nvPr/>
        </p:nvPicPr>
        <p:blipFill>
          <a:blip r:embed="rId2"/>
          <a:stretch>
            <a:fillRect/>
          </a:stretch>
        </p:blipFill>
        <p:spPr>
          <a:xfrm>
            <a:off x="4676546" y="1883664"/>
            <a:ext cx="365760" cy="365760"/>
          </a:xfrm>
          <a:prstGeom prst="rect">
            <a:avLst/>
          </a:prstGeom>
        </p:spPr>
      </p:pic>
      <p:sp>
        <p:nvSpPr>
          <p:cNvPr id="13" name="Text 9"/>
          <p:cNvSpPr txBox="1"/>
          <p:nvPr/>
        </p:nvSpPr>
        <p:spPr>
          <a:xfrm>
            <a:off x="5307482" y="1755648"/>
            <a:ext cx="2308250" cy="566928"/>
          </a:xfrm>
          <a:prstGeom prst="rect">
            <a:avLst/>
          </a:prstGeom>
          <a:noFill/>
          <a:ln/>
        </p:spPr>
        <p:txBody>
          <a:bodyPr wrap="square" lIns="0" tIns="0" rIns="0" bIns="0" rtlCol="0" anchor="t"/>
          <a:lstStyle/>
          <a:p>
            <a:pPr indent="0" marL="0">
              <a:buNone/>
            </a:pPr>
            <a:r>
              <a:rPr lang="en-US" sz="1300" b="1" dirty="0">
                <a:solidFill>
                  <a:srgbClr val="1F261A"/>
                </a:solidFill>
                <a:latin typeface="Arial" pitchFamily="34" charset="0"/>
                <a:ea typeface="Arial" pitchFamily="34" charset="-122"/>
                <a:cs typeface="Arial" pitchFamily="34" charset="-120"/>
              </a:rPr>
              <a:t>Werkstatt und Manufaktur</a:t>
            </a:r>
            <a:endParaRPr lang="en-US" sz="1300" dirty="0"/>
          </a:p>
        </p:txBody>
      </p:sp>
      <p:sp>
        <p:nvSpPr>
          <p:cNvPr id="14" name="Text 10"/>
          <p:cNvSpPr txBox="1"/>
          <p:nvPr/>
        </p:nvSpPr>
        <p:spPr>
          <a:xfrm>
            <a:off x="4548530" y="2423160"/>
            <a:ext cx="3094634" cy="86868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Modulare Werkstätten und In-situ-Manufaktur für Handwerk und Kleinproduktion — Gewerbeflächen im Erdgeschoss.</a:t>
            </a:r>
            <a:endParaRPr lang="en-US" sz="1000" dirty="0"/>
          </a:p>
        </p:txBody>
      </p:sp>
      <p:sp>
        <p:nvSpPr>
          <p:cNvPr id="15" name="Shape 11"/>
          <p:cNvSpPr/>
          <p:nvPr/>
        </p:nvSpPr>
        <p:spPr>
          <a:xfrm>
            <a:off x="8118653" y="1554480"/>
            <a:ext cx="3496970" cy="1783080"/>
          </a:xfrm>
          <a:prstGeom prst="roundRect">
            <a:avLst>
              <a:gd name="adj" fmla="val 5641"/>
            </a:avLst>
          </a:prstGeom>
          <a:solidFill>
            <a:srgbClr val="FFFFFF"/>
          </a:solidFill>
          <a:ln w="9525">
            <a:solidFill>
              <a:srgbClr val="DDE3C9"/>
            </a:solidFill>
            <a:prstDash val="solid"/>
          </a:ln>
        </p:spPr>
      </p:sp>
      <p:sp>
        <p:nvSpPr>
          <p:cNvPr id="16" name="Shape 12"/>
          <p:cNvSpPr/>
          <p:nvPr/>
        </p:nvSpPr>
        <p:spPr>
          <a:xfrm>
            <a:off x="8319821" y="1755648"/>
            <a:ext cx="621792" cy="621792"/>
          </a:xfrm>
          <a:prstGeom prst="ellipse">
            <a:avLst/>
          </a:prstGeom>
          <a:solidFill>
            <a:srgbClr val="ECEEDD"/>
          </a:solidFill>
          <a:ln w="12700">
            <a:solidFill>
              <a:srgbClr val="ECEEDD"/>
            </a:solidFill>
            <a:prstDash val="solid"/>
          </a:ln>
        </p:spPr>
      </p:sp>
      <p:pic>
        <p:nvPicPr>
          <p:cNvPr id="17" name="Image 2" descr="preencoded.png">    </p:cNvPr>
          <p:cNvPicPr>
            <a:picLocks noChangeAspect="1"/>
          </p:cNvPicPr>
          <p:nvPr/>
        </p:nvPicPr>
        <p:blipFill>
          <a:blip r:embed="rId3"/>
          <a:stretch>
            <a:fillRect/>
          </a:stretch>
        </p:blipFill>
        <p:spPr>
          <a:xfrm>
            <a:off x="8447837" y="1883664"/>
            <a:ext cx="365760" cy="365760"/>
          </a:xfrm>
          <a:prstGeom prst="rect">
            <a:avLst/>
          </a:prstGeom>
        </p:spPr>
      </p:pic>
      <p:sp>
        <p:nvSpPr>
          <p:cNvPr id="18" name="Text 13"/>
          <p:cNvSpPr txBox="1"/>
          <p:nvPr/>
        </p:nvSpPr>
        <p:spPr>
          <a:xfrm>
            <a:off x="9078773" y="1755648"/>
            <a:ext cx="2308250" cy="566928"/>
          </a:xfrm>
          <a:prstGeom prst="rect">
            <a:avLst/>
          </a:prstGeom>
          <a:noFill/>
          <a:ln/>
        </p:spPr>
        <p:txBody>
          <a:bodyPr wrap="square" lIns="0" tIns="0" rIns="0" bIns="0" rtlCol="0" anchor="t"/>
          <a:lstStyle/>
          <a:p>
            <a:pPr indent="0" marL="0">
              <a:buNone/>
            </a:pPr>
            <a:r>
              <a:rPr lang="en-US" sz="1300" b="1" dirty="0">
                <a:solidFill>
                  <a:srgbClr val="1F261A"/>
                </a:solidFill>
                <a:latin typeface="Arial" pitchFamily="34" charset="0"/>
                <a:ea typeface="Arial" pitchFamily="34" charset="-122"/>
                <a:cs typeface="Arial" pitchFamily="34" charset="-120"/>
              </a:rPr>
              <a:t>Start-up- und Creative-Garages</a:t>
            </a:r>
            <a:endParaRPr lang="en-US" sz="1300" dirty="0"/>
          </a:p>
        </p:txBody>
      </p:sp>
      <p:sp>
        <p:nvSpPr>
          <p:cNvPr id="19" name="Text 14"/>
          <p:cNvSpPr txBox="1"/>
          <p:nvPr/>
        </p:nvSpPr>
        <p:spPr>
          <a:xfrm>
            <a:off x="8319821" y="2423160"/>
            <a:ext cx="3094634" cy="86868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Flächen für junge Unternehmen, Robotics und kreative Produktion — der Innovationskern des Campus.</a:t>
            </a:r>
            <a:endParaRPr lang="en-US" sz="1000" dirty="0"/>
          </a:p>
        </p:txBody>
      </p:sp>
      <p:sp>
        <p:nvSpPr>
          <p:cNvPr id="20" name="Shape 15"/>
          <p:cNvSpPr/>
          <p:nvPr/>
        </p:nvSpPr>
        <p:spPr>
          <a:xfrm>
            <a:off x="576072" y="3566160"/>
            <a:ext cx="3496970" cy="1783080"/>
          </a:xfrm>
          <a:prstGeom prst="roundRect">
            <a:avLst>
              <a:gd name="adj" fmla="val 5641"/>
            </a:avLst>
          </a:prstGeom>
          <a:solidFill>
            <a:srgbClr val="FFFFFF"/>
          </a:solidFill>
          <a:ln w="9525">
            <a:solidFill>
              <a:srgbClr val="DDE3C9"/>
            </a:solidFill>
            <a:prstDash val="solid"/>
          </a:ln>
        </p:spPr>
      </p:sp>
      <p:sp>
        <p:nvSpPr>
          <p:cNvPr id="21" name="Shape 16"/>
          <p:cNvSpPr/>
          <p:nvPr/>
        </p:nvSpPr>
        <p:spPr>
          <a:xfrm>
            <a:off x="777240" y="3767328"/>
            <a:ext cx="621792" cy="621792"/>
          </a:xfrm>
          <a:prstGeom prst="ellipse">
            <a:avLst/>
          </a:prstGeom>
          <a:solidFill>
            <a:srgbClr val="ECEEDD"/>
          </a:solidFill>
          <a:ln w="12700">
            <a:solidFill>
              <a:srgbClr val="ECEEDD"/>
            </a:solidFill>
            <a:prstDash val="solid"/>
          </a:ln>
        </p:spPr>
      </p:sp>
      <p:pic>
        <p:nvPicPr>
          <p:cNvPr id="22" name="Image 3" descr="preencoded.png">    </p:cNvPr>
          <p:cNvPicPr>
            <a:picLocks noChangeAspect="1"/>
          </p:cNvPicPr>
          <p:nvPr/>
        </p:nvPicPr>
        <p:blipFill>
          <a:blip r:embed="rId4"/>
          <a:stretch>
            <a:fillRect/>
          </a:stretch>
        </p:blipFill>
        <p:spPr>
          <a:xfrm>
            <a:off x="905256" y="3895344"/>
            <a:ext cx="365760" cy="365760"/>
          </a:xfrm>
          <a:prstGeom prst="rect">
            <a:avLst/>
          </a:prstGeom>
        </p:spPr>
      </p:pic>
      <p:sp>
        <p:nvSpPr>
          <p:cNvPr id="23" name="Text 17"/>
          <p:cNvSpPr txBox="1"/>
          <p:nvPr/>
        </p:nvSpPr>
        <p:spPr>
          <a:xfrm>
            <a:off x="1536192" y="3767328"/>
            <a:ext cx="2308250" cy="566928"/>
          </a:xfrm>
          <a:prstGeom prst="rect">
            <a:avLst/>
          </a:prstGeom>
          <a:noFill/>
          <a:ln/>
        </p:spPr>
        <p:txBody>
          <a:bodyPr wrap="square" lIns="0" tIns="0" rIns="0" bIns="0" rtlCol="0" anchor="t"/>
          <a:lstStyle/>
          <a:p>
            <a:pPr indent="0" marL="0">
              <a:buNone/>
            </a:pPr>
            <a:r>
              <a:rPr lang="en-US" sz="1300" b="1" dirty="0">
                <a:solidFill>
                  <a:srgbClr val="1F261A"/>
                </a:solidFill>
                <a:latin typeface="Arial" pitchFamily="34" charset="0"/>
                <a:ea typeface="Arial" pitchFamily="34" charset="-122"/>
                <a:cs typeface="Arial" pitchFamily="34" charset="-120"/>
              </a:rPr>
              <a:t>Mensa, Gym, Gesundheit</a:t>
            </a:r>
            <a:endParaRPr lang="en-US" sz="1300" dirty="0"/>
          </a:p>
        </p:txBody>
      </p:sp>
      <p:sp>
        <p:nvSpPr>
          <p:cNvPr id="24" name="Text 18"/>
          <p:cNvSpPr txBox="1"/>
          <p:nvPr/>
        </p:nvSpPr>
        <p:spPr>
          <a:xfrm>
            <a:off x="777240" y="4434840"/>
            <a:ext cx="3094634" cy="86868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Täglich frische Verpflegung, Fitness und Gesundheitszentrum — die Gemeinschaftsinfrastruktur, die den Campus zum Ort macht.</a:t>
            </a:r>
            <a:endParaRPr lang="en-US" sz="1000" dirty="0"/>
          </a:p>
        </p:txBody>
      </p:sp>
      <p:sp>
        <p:nvSpPr>
          <p:cNvPr id="25" name="Shape 19"/>
          <p:cNvSpPr/>
          <p:nvPr/>
        </p:nvSpPr>
        <p:spPr>
          <a:xfrm>
            <a:off x="4347362" y="3566160"/>
            <a:ext cx="3496970" cy="1783080"/>
          </a:xfrm>
          <a:prstGeom prst="roundRect">
            <a:avLst>
              <a:gd name="adj" fmla="val 5641"/>
            </a:avLst>
          </a:prstGeom>
          <a:solidFill>
            <a:srgbClr val="FFFFFF"/>
          </a:solidFill>
          <a:ln w="9525">
            <a:solidFill>
              <a:srgbClr val="DDE3C9"/>
            </a:solidFill>
            <a:prstDash val="solid"/>
          </a:ln>
        </p:spPr>
      </p:sp>
      <p:sp>
        <p:nvSpPr>
          <p:cNvPr id="26" name="Shape 20"/>
          <p:cNvSpPr/>
          <p:nvPr/>
        </p:nvSpPr>
        <p:spPr>
          <a:xfrm>
            <a:off x="4548530" y="3767328"/>
            <a:ext cx="621792" cy="621792"/>
          </a:xfrm>
          <a:prstGeom prst="ellipse">
            <a:avLst/>
          </a:prstGeom>
          <a:solidFill>
            <a:srgbClr val="ECEEDD"/>
          </a:solidFill>
          <a:ln w="12700">
            <a:solidFill>
              <a:srgbClr val="ECEEDD"/>
            </a:solidFill>
            <a:prstDash val="solid"/>
          </a:ln>
        </p:spPr>
      </p:sp>
      <p:pic>
        <p:nvPicPr>
          <p:cNvPr id="27" name="Image 4" descr="preencoded.png">    </p:cNvPr>
          <p:cNvPicPr>
            <a:picLocks noChangeAspect="1"/>
          </p:cNvPicPr>
          <p:nvPr/>
        </p:nvPicPr>
        <p:blipFill>
          <a:blip r:embed="rId5"/>
          <a:stretch>
            <a:fillRect/>
          </a:stretch>
        </p:blipFill>
        <p:spPr>
          <a:xfrm>
            <a:off x="4676546" y="3895344"/>
            <a:ext cx="365760" cy="365760"/>
          </a:xfrm>
          <a:prstGeom prst="rect">
            <a:avLst/>
          </a:prstGeom>
        </p:spPr>
      </p:pic>
      <p:sp>
        <p:nvSpPr>
          <p:cNvPr id="28" name="Text 21"/>
          <p:cNvSpPr txBox="1"/>
          <p:nvPr/>
        </p:nvSpPr>
        <p:spPr>
          <a:xfrm>
            <a:off x="5307482" y="3767328"/>
            <a:ext cx="2308250" cy="566928"/>
          </a:xfrm>
          <a:prstGeom prst="rect">
            <a:avLst/>
          </a:prstGeom>
          <a:noFill/>
          <a:ln/>
        </p:spPr>
        <p:txBody>
          <a:bodyPr wrap="square" lIns="0" tIns="0" rIns="0" bIns="0" rtlCol="0" anchor="t"/>
          <a:lstStyle/>
          <a:p>
            <a:pPr indent="0" marL="0">
              <a:buNone/>
            </a:pPr>
            <a:r>
              <a:rPr lang="en-US" sz="1300" b="1" dirty="0">
                <a:solidFill>
                  <a:srgbClr val="1F261A"/>
                </a:solidFill>
                <a:latin typeface="Arial" pitchFamily="34" charset="0"/>
                <a:ea typeface="Arial" pitchFamily="34" charset="-122"/>
                <a:cs typeface="Arial" pitchFamily="34" charset="-120"/>
              </a:rPr>
              <a:t>Edge Data Center und Services</a:t>
            </a:r>
            <a:endParaRPr lang="en-US" sz="1300" dirty="0"/>
          </a:p>
        </p:txBody>
      </p:sp>
      <p:sp>
        <p:nvSpPr>
          <p:cNvPr id="29" name="Text 22"/>
          <p:cNvSpPr txBox="1"/>
          <p:nvPr/>
        </p:nvSpPr>
        <p:spPr>
          <a:xfrm>
            <a:off x="4548530" y="4434840"/>
            <a:ext cx="3094634" cy="86868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Rechenzentrum, Wäscherei, Sanitär — technische Infrastruktur als eigene Ertragsquelle.</a:t>
            </a:r>
            <a:endParaRPr lang="en-US" sz="1000" dirty="0"/>
          </a:p>
        </p:txBody>
      </p:sp>
      <p:sp>
        <p:nvSpPr>
          <p:cNvPr id="30" name="Shape 23"/>
          <p:cNvSpPr/>
          <p:nvPr/>
        </p:nvSpPr>
        <p:spPr>
          <a:xfrm>
            <a:off x="8118653" y="3566160"/>
            <a:ext cx="3496970" cy="1783080"/>
          </a:xfrm>
          <a:prstGeom prst="roundRect">
            <a:avLst>
              <a:gd name="adj" fmla="val 5641"/>
            </a:avLst>
          </a:prstGeom>
          <a:solidFill>
            <a:srgbClr val="FFFFFF"/>
          </a:solidFill>
          <a:ln w="9525">
            <a:solidFill>
              <a:srgbClr val="DDE3C9"/>
            </a:solidFill>
            <a:prstDash val="solid"/>
          </a:ln>
        </p:spPr>
      </p:sp>
      <p:sp>
        <p:nvSpPr>
          <p:cNvPr id="31" name="Shape 24"/>
          <p:cNvSpPr/>
          <p:nvPr/>
        </p:nvSpPr>
        <p:spPr>
          <a:xfrm>
            <a:off x="8319821" y="3767328"/>
            <a:ext cx="621792" cy="621792"/>
          </a:xfrm>
          <a:prstGeom prst="ellipse">
            <a:avLst/>
          </a:prstGeom>
          <a:solidFill>
            <a:srgbClr val="ECEEDD"/>
          </a:solidFill>
          <a:ln w="12700">
            <a:solidFill>
              <a:srgbClr val="ECEEDD"/>
            </a:solidFill>
            <a:prstDash val="solid"/>
          </a:ln>
        </p:spPr>
      </p:sp>
      <p:pic>
        <p:nvPicPr>
          <p:cNvPr id="32" name="Image 5" descr="preencoded.png">    </p:cNvPr>
          <p:cNvPicPr>
            <a:picLocks noChangeAspect="1"/>
          </p:cNvPicPr>
          <p:nvPr/>
        </p:nvPicPr>
        <p:blipFill>
          <a:blip r:embed="rId6"/>
          <a:stretch>
            <a:fillRect/>
          </a:stretch>
        </p:blipFill>
        <p:spPr>
          <a:xfrm>
            <a:off x="8447837" y="3895344"/>
            <a:ext cx="365760" cy="365760"/>
          </a:xfrm>
          <a:prstGeom prst="rect">
            <a:avLst/>
          </a:prstGeom>
        </p:spPr>
      </p:pic>
      <p:sp>
        <p:nvSpPr>
          <p:cNvPr id="33" name="Text 25"/>
          <p:cNvSpPr txBox="1"/>
          <p:nvPr/>
        </p:nvSpPr>
        <p:spPr>
          <a:xfrm>
            <a:off x="9078773" y="3767328"/>
            <a:ext cx="2308250" cy="566928"/>
          </a:xfrm>
          <a:prstGeom prst="rect">
            <a:avLst/>
          </a:prstGeom>
          <a:noFill/>
          <a:ln/>
        </p:spPr>
        <p:txBody>
          <a:bodyPr wrap="square" lIns="0" tIns="0" rIns="0" bIns="0" rtlCol="0" anchor="t"/>
          <a:lstStyle/>
          <a:p>
            <a:pPr indent="0" marL="0">
              <a:buNone/>
            </a:pPr>
            <a:r>
              <a:rPr lang="en-US" sz="1300" b="1" dirty="0">
                <a:solidFill>
                  <a:srgbClr val="1F261A"/>
                </a:solidFill>
                <a:latin typeface="Arial" pitchFamily="34" charset="0"/>
                <a:ea typeface="Arial" pitchFamily="34" charset="-122"/>
                <a:cs typeface="Arial" pitchFamily="34" charset="-120"/>
              </a:rPr>
              <a:t>Wirtschaftsraum Winterthur</a:t>
            </a:r>
            <a:endParaRPr lang="en-US" sz="1300" dirty="0"/>
          </a:p>
        </p:txBody>
      </p:sp>
      <p:sp>
        <p:nvSpPr>
          <p:cNvPr id="34" name="Text 26"/>
          <p:cNvSpPr txBox="1"/>
          <p:nvPr/>
        </p:nvSpPr>
        <p:spPr>
          <a:xfrm>
            <a:off x="8319821" y="4434840"/>
            <a:ext cx="3094634" cy="86868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Gewerbezone Elgg, Autobahn- und Bahnanschluss — Arbeitsplätze dort, wo Wohnraum und Gewerbefläche in der Stadt fehlen.</a:t>
            </a:r>
            <a:endParaRPr lang="en-US" sz="1000" dirty="0"/>
          </a:p>
        </p:txBody>
      </p:sp>
      <p:sp>
        <p:nvSpPr>
          <p:cNvPr id="35" name="Text 27"/>
          <p:cNvSpPr txBox="1"/>
          <p:nvPr/>
        </p:nvSpPr>
        <p:spPr>
          <a:xfrm>
            <a:off x="576072" y="5623560"/>
            <a:ext cx="11039551" cy="411480"/>
          </a:xfrm>
          <a:prstGeom prst="rect">
            <a:avLst/>
          </a:prstGeom>
          <a:noFill/>
          <a:ln/>
        </p:spPr>
        <p:txBody>
          <a:bodyPr wrap="square" lIns="0" tIns="0" rIns="0" bIns="0" rtlCol="0" anchor="ctr"/>
          <a:lstStyle/>
          <a:p>
            <a:pPr indent="0" marL="0">
              <a:buNone/>
            </a:pPr>
            <a:r>
              <a:rPr lang="en-US" sz="900" dirty="0">
                <a:solidFill>
                  <a:srgbClr val="8B9182"/>
                </a:solidFill>
                <a:latin typeface="Arial" pitchFamily="34" charset="0"/>
                <a:ea typeface="Arial" pitchFamily="34" charset="-122"/>
                <a:cs typeface="Arial" pitchFamily="34" charset="-120"/>
              </a:rPr>
              <a:t>Quelle: www.campursus.ch · Die Campursus-Nutzung ist das Konzept für die Flächen der Tetris AG; die Ertragsannahmen auf Folie 15 beruhen auf dem Nutzungsmix der Investorenanalyse (Gewerbe 140, Wohnen/Büro 280 CHF/m²/Jahr).</a:t>
            </a:r>
            <a:endParaRPr lang="en-US" sz="900" dirty="0"/>
          </a:p>
        </p:txBody>
      </p:sp>
      <p:sp>
        <p:nvSpPr>
          <p:cNvPr id="36" name="Text 28"/>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37" name="Text 29"/>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38" name="Text 30"/>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Das Projekt: Gewerbecampus Elgg</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Stämpfelfeld / Obermühle, 8353 Elgg ZH — 1. Etappe mit den Gebäuden A, B und C</a:t>
            </a:r>
            <a:endParaRPr lang="en-US" sz="1200" dirty="0"/>
          </a:p>
        </p:txBody>
      </p:sp>
      <p:sp>
        <p:nvSpPr>
          <p:cNvPr id="5" name="Shape 3"/>
          <p:cNvSpPr/>
          <p:nvPr/>
        </p:nvSpPr>
        <p:spPr>
          <a:xfrm>
            <a:off x="576072" y="1600200"/>
            <a:ext cx="585216" cy="585216"/>
          </a:xfrm>
          <a:prstGeom prst="ellipse">
            <a:avLst/>
          </a:prstGeom>
          <a:solidFill>
            <a:srgbClr val="ECEEDD"/>
          </a:solidFill>
          <a:ln w="12700">
            <a:solidFill>
              <a:srgbClr val="ECEEDD"/>
            </a:solidFill>
            <a:prstDash val="solid"/>
          </a:ln>
        </p:spPr>
      </p:sp>
      <p:pic>
        <p:nvPicPr>
          <p:cNvPr id="6" name="Image 0" descr="preencoded.png">    </p:cNvPr>
          <p:cNvPicPr>
            <a:picLocks noChangeAspect="1"/>
          </p:cNvPicPr>
          <p:nvPr/>
        </p:nvPicPr>
        <p:blipFill>
          <a:blip r:embed="rId1"/>
          <a:stretch>
            <a:fillRect/>
          </a:stretch>
        </p:blipFill>
        <p:spPr>
          <a:xfrm>
            <a:off x="704088" y="1728216"/>
            <a:ext cx="329184" cy="329184"/>
          </a:xfrm>
          <a:prstGeom prst="rect">
            <a:avLst/>
          </a:prstGeom>
        </p:spPr>
      </p:pic>
      <p:sp>
        <p:nvSpPr>
          <p:cNvPr id="7" name="Text 4"/>
          <p:cNvSpPr txBox="1"/>
          <p:nvPr/>
        </p:nvSpPr>
        <p:spPr>
          <a:xfrm>
            <a:off x="1325880" y="1581912"/>
            <a:ext cx="4828032"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Lage</a:t>
            </a:r>
            <a:endParaRPr lang="en-US" sz="1300" dirty="0"/>
          </a:p>
        </p:txBody>
      </p:sp>
      <p:sp>
        <p:nvSpPr>
          <p:cNvPr id="8" name="Text 5"/>
          <p:cNvSpPr txBox="1"/>
          <p:nvPr/>
        </p:nvSpPr>
        <p:spPr>
          <a:xfrm>
            <a:off x="1325880" y="1856232"/>
            <a:ext cx="4828032" cy="64008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Gewerbezone Elgg, Quartierplan Obermühle. Kataster EL4893 (4'958 m²) und EL4894 (6'417 m² Gewerbezone, 2'251 m² Landwirtschaftszone).</a:t>
            </a:r>
            <a:endParaRPr lang="en-US" sz="1050" dirty="0"/>
          </a:p>
        </p:txBody>
      </p:sp>
      <p:sp>
        <p:nvSpPr>
          <p:cNvPr id="9" name="Shape 6"/>
          <p:cNvSpPr/>
          <p:nvPr/>
        </p:nvSpPr>
        <p:spPr>
          <a:xfrm>
            <a:off x="576072" y="2624328"/>
            <a:ext cx="585216" cy="585216"/>
          </a:xfrm>
          <a:prstGeom prst="ellipse">
            <a:avLst/>
          </a:prstGeom>
          <a:solidFill>
            <a:srgbClr val="ECEEDD"/>
          </a:solidFill>
          <a:ln w="12700">
            <a:solidFill>
              <a:srgbClr val="ECEEDD"/>
            </a:solidFill>
            <a:prstDash val="solid"/>
          </a:ln>
        </p:spPr>
      </p:sp>
      <p:pic>
        <p:nvPicPr>
          <p:cNvPr id="10" name="Image 1" descr="preencoded.png">    </p:cNvPr>
          <p:cNvPicPr>
            <a:picLocks noChangeAspect="1"/>
          </p:cNvPicPr>
          <p:nvPr/>
        </p:nvPicPr>
        <p:blipFill>
          <a:blip r:embed="rId2"/>
          <a:stretch>
            <a:fillRect/>
          </a:stretch>
        </p:blipFill>
        <p:spPr>
          <a:xfrm>
            <a:off x="704088" y="2752344"/>
            <a:ext cx="329184" cy="329184"/>
          </a:xfrm>
          <a:prstGeom prst="rect">
            <a:avLst/>
          </a:prstGeom>
        </p:spPr>
      </p:pic>
      <p:sp>
        <p:nvSpPr>
          <p:cNvPr id="11" name="Text 7"/>
          <p:cNvSpPr txBox="1"/>
          <p:nvPr/>
        </p:nvSpPr>
        <p:spPr>
          <a:xfrm>
            <a:off x="1325880" y="2606040"/>
            <a:ext cx="4828032"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Etappierung</a:t>
            </a:r>
            <a:endParaRPr lang="en-US" sz="1300" dirty="0"/>
          </a:p>
        </p:txBody>
      </p:sp>
      <p:sp>
        <p:nvSpPr>
          <p:cNvPr id="12" name="Text 8"/>
          <p:cNvSpPr txBox="1"/>
          <p:nvPr/>
        </p:nvSpPr>
        <p:spPr>
          <a:xfrm>
            <a:off x="1325880" y="2880360"/>
            <a:ext cx="4828032" cy="64008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1. Etappe: Gebäude A, B, C auf 11'375 m² Bauzone. 2. Etappe auf den angrenzenden Baufeldern vorbereitet (Gesamtperimeter 23'716 m²).</a:t>
            </a:r>
            <a:endParaRPr lang="en-US" sz="1050" dirty="0"/>
          </a:p>
        </p:txBody>
      </p:sp>
      <p:sp>
        <p:nvSpPr>
          <p:cNvPr id="13" name="Shape 9"/>
          <p:cNvSpPr/>
          <p:nvPr/>
        </p:nvSpPr>
        <p:spPr>
          <a:xfrm>
            <a:off x="576072" y="3648456"/>
            <a:ext cx="585216" cy="585216"/>
          </a:xfrm>
          <a:prstGeom prst="ellipse">
            <a:avLst/>
          </a:prstGeom>
          <a:solidFill>
            <a:srgbClr val="ECEEDD"/>
          </a:solidFill>
          <a:ln w="12700">
            <a:solidFill>
              <a:srgbClr val="ECEEDD"/>
            </a:solidFill>
            <a:prstDash val="solid"/>
          </a:ln>
        </p:spPr>
      </p:sp>
      <p:pic>
        <p:nvPicPr>
          <p:cNvPr id="14" name="Image 2" descr="preencoded.png">    </p:cNvPr>
          <p:cNvPicPr>
            <a:picLocks noChangeAspect="1"/>
          </p:cNvPicPr>
          <p:nvPr/>
        </p:nvPicPr>
        <p:blipFill>
          <a:blip r:embed="rId3"/>
          <a:stretch>
            <a:fillRect/>
          </a:stretch>
        </p:blipFill>
        <p:spPr>
          <a:xfrm>
            <a:off x="704088" y="3776472"/>
            <a:ext cx="329184" cy="329184"/>
          </a:xfrm>
          <a:prstGeom prst="rect">
            <a:avLst/>
          </a:prstGeom>
        </p:spPr>
      </p:pic>
      <p:sp>
        <p:nvSpPr>
          <p:cNvPr id="15" name="Text 10"/>
          <p:cNvSpPr txBox="1"/>
          <p:nvPr/>
        </p:nvSpPr>
        <p:spPr>
          <a:xfrm>
            <a:off x="1325880" y="3630168"/>
            <a:ext cx="4828032"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Planung</a:t>
            </a:r>
            <a:endParaRPr lang="en-US" sz="1300" dirty="0"/>
          </a:p>
        </p:txBody>
      </p:sp>
      <p:sp>
        <p:nvSpPr>
          <p:cNvPr id="16" name="Text 11"/>
          <p:cNvSpPr txBox="1"/>
          <p:nvPr/>
        </p:nvSpPr>
        <p:spPr>
          <a:xfrm>
            <a:off x="1325880" y="3904488"/>
            <a:ext cx="4828032" cy="64008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Vorprojekt, Bauprojekt und Ausschreibungsprojekt liegen vor; BIM-Modell Juni 2026; Tiefbau der Gebäude im KV, Quartierplan-Erschliessung als Bauherrenposition.</a:t>
            </a:r>
            <a:endParaRPr lang="en-US" sz="1050" dirty="0"/>
          </a:p>
        </p:txBody>
      </p:sp>
      <p:sp>
        <p:nvSpPr>
          <p:cNvPr id="17" name="Shape 12"/>
          <p:cNvSpPr/>
          <p:nvPr/>
        </p:nvSpPr>
        <p:spPr>
          <a:xfrm>
            <a:off x="576072" y="4672584"/>
            <a:ext cx="585216" cy="585216"/>
          </a:xfrm>
          <a:prstGeom prst="ellipse">
            <a:avLst/>
          </a:prstGeom>
          <a:solidFill>
            <a:srgbClr val="ECEEDD"/>
          </a:solidFill>
          <a:ln w="12700">
            <a:solidFill>
              <a:srgbClr val="ECEEDD"/>
            </a:solidFill>
            <a:prstDash val="solid"/>
          </a:ln>
        </p:spPr>
      </p:sp>
      <p:pic>
        <p:nvPicPr>
          <p:cNvPr id="18" name="Image 3" descr="preencoded.png">    </p:cNvPr>
          <p:cNvPicPr>
            <a:picLocks noChangeAspect="1"/>
          </p:cNvPicPr>
          <p:nvPr/>
        </p:nvPicPr>
        <p:blipFill>
          <a:blip r:embed="rId4"/>
          <a:stretch>
            <a:fillRect/>
          </a:stretch>
        </p:blipFill>
        <p:spPr>
          <a:xfrm>
            <a:off x="704088" y="4800600"/>
            <a:ext cx="329184" cy="329184"/>
          </a:xfrm>
          <a:prstGeom prst="rect">
            <a:avLst/>
          </a:prstGeom>
        </p:spPr>
      </p:pic>
      <p:sp>
        <p:nvSpPr>
          <p:cNvPr id="19" name="Text 13"/>
          <p:cNvSpPr txBox="1"/>
          <p:nvPr/>
        </p:nvSpPr>
        <p:spPr>
          <a:xfrm>
            <a:off x="1325880" y="4654296"/>
            <a:ext cx="4828032"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Realisierung</a:t>
            </a:r>
            <a:endParaRPr lang="en-US" sz="1300" dirty="0"/>
          </a:p>
        </p:txBody>
      </p:sp>
      <p:sp>
        <p:nvSpPr>
          <p:cNvPr id="20" name="Text 14"/>
          <p:cNvSpPr txBox="1"/>
          <p:nvPr/>
        </p:nvSpPr>
        <p:spPr>
          <a:xfrm>
            <a:off x="1325880" y="4928616"/>
            <a:ext cx="4828032" cy="64008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Totalunternehmerin Methabau TU AG, Amriswil. Kostenvoranschlag 01.07.2026: CHF 30'400'954 exkl. MWST, Preisstand Juni 2026. Dazu Baunebenkosten inkl. Quartierplan-Erschliessung, vorläufig CHF 1,7 Mio.</a:t>
            </a:r>
            <a:endParaRPr lang="en-US" sz="1050" dirty="0"/>
          </a:p>
        </p:txBody>
      </p:sp>
      <p:sp>
        <p:nvSpPr>
          <p:cNvPr id="21" name="Shape 15"/>
          <p:cNvSpPr/>
          <p:nvPr/>
        </p:nvSpPr>
        <p:spPr>
          <a:xfrm>
            <a:off x="6583680" y="1554480"/>
            <a:ext cx="5031943" cy="4160520"/>
          </a:xfrm>
          <a:prstGeom prst="roundRect">
            <a:avLst>
              <a:gd name="adj" fmla="val 2418"/>
            </a:avLst>
          </a:prstGeom>
          <a:solidFill>
            <a:srgbClr val="FFFFFF"/>
          </a:solidFill>
          <a:ln w="9525">
            <a:solidFill>
              <a:srgbClr val="DDE3C9"/>
            </a:solidFill>
            <a:prstDash val="solid"/>
          </a:ln>
        </p:spPr>
      </p:sp>
      <p:sp>
        <p:nvSpPr>
          <p:cNvPr id="22" name="Text 16"/>
          <p:cNvSpPr txBox="1"/>
          <p:nvPr/>
        </p:nvSpPr>
        <p:spPr>
          <a:xfrm>
            <a:off x="6784848" y="1719072"/>
            <a:ext cx="4754880"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ERSTELLUNGSKOSTEN HAUS A/B/C NACH BAUKOSTENPLAN</a:t>
            </a:r>
            <a:endParaRPr lang="en-US" sz="850" dirty="0"/>
          </a:p>
        </p:txBody>
      </p:sp>
      <p:graphicFrame>
        <p:nvGraphicFramePr>
          <p:cNvPr id="23" name="Chart 0" descr=""/>
          <p:cNvGraphicFramePr/>
          <p:nvPr/>
        </p:nvGraphicFramePr>
        <p:xfrm>
          <a:off x="6675120" y="2011680"/>
          <a:ext cx="4894783" cy="3291840"/>
        </p:xfrm>
        <a:graphic xmlns:a="http://schemas.openxmlformats.org/drawingml/2006/main">
          <a:graphicData uri="http://schemas.openxmlformats.org/drawingml/2006/chart">
            <c:chart xmlns:c="http://schemas.openxmlformats.org/drawingml/2006/chart" r:id="rId5"/>
          </a:graphicData>
        </a:graphic>
      </p:graphicFrame>
      <p:sp>
        <p:nvSpPr>
          <p:cNvPr id="24" name="Text 17"/>
          <p:cNvSpPr txBox="1"/>
          <p:nvPr/>
        </p:nvSpPr>
        <p:spPr>
          <a:xfrm>
            <a:off x="6784848" y="5349240"/>
            <a:ext cx="4754880" cy="365760"/>
          </a:xfrm>
          <a:prstGeom prst="rect">
            <a:avLst/>
          </a:prstGeom>
          <a:noFill/>
          <a:ln/>
        </p:spPr>
        <p:txBody>
          <a:bodyPr wrap="square" lIns="0" tIns="0" rIns="0" bIns="0" rtlCol="0" anchor="ctr"/>
          <a:lstStyle/>
          <a:p>
            <a:pPr indent="0" marL="0">
              <a:buNone/>
            </a:pPr>
            <a:r>
              <a:rPr lang="en-US" sz="900" dirty="0">
                <a:solidFill>
                  <a:srgbClr val="8B9182"/>
                </a:solidFill>
                <a:latin typeface="Arial" pitchFamily="34" charset="0"/>
                <a:ea typeface="Arial" pitchFamily="34" charset="-122"/>
                <a:cs typeface="Arial" pitchFamily="34" charset="-120"/>
              </a:rPr>
              <a:t>Total CHF 31,5 Mio exkl. MWST = KV Methabau 30,4 (nach PV-Subvention) + Ergänzung Baunebenkosten/Quartierplan 1,1 (Annahme Bauherr, Detailschätzung folgt)</a:t>
            </a:r>
            <a:endParaRPr lang="en-US" sz="900" dirty="0"/>
          </a:p>
        </p:txBody>
      </p:sp>
      <p:sp>
        <p:nvSpPr>
          <p:cNvPr id="25" name="Text 18"/>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26" name="Text 19"/>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27" name="Text 20"/>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Vier Jahre Entwicklung — das ist die Wertschöpfung</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Was zwischen Rohland und rechtskräftiger Baubewilligung geleistet wurde</a:t>
            </a:r>
            <a:endParaRPr lang="en-US" sz="1200" dirty="0"/>
          </a:p>
        </p:txBody>
      </p:sp>
      <p:sp>
        <p:nvSpPr>
          <p:cNvPr id="5" name="Shape 3"/>
          <p:cNvSpPr/>
          <p:nvPr/>
        </p:nvSpPr>
        <p:spPr>
          <a:xfrm>
            <a:off x="576072" y="2148840"/>
            <a:ext cx="11039551" cy="0"/>
          </a:xfrm>
          <a:prstGeom prst="line">
            <a:avLst/>
          </a:prstGeom>
          <a:noFill/>
          <a:ln w="25400">
            <a:solidFill>
              <a:srgbClr val="C6CFAA"/>
            </a:solidFill>
            <a:prstDash val="solid"/>
          </a:ln>
        </p:spPr>
      </p:sp>
      <p:sp>
        <p:nvSpPr>
          <p:cNvPr id="6" name="Shape 4"/>
          <p:cNvSpPr/>
          <p:nvPr/>
        </p:nvSpPr>
        <p:spPr>
          <a:xfrm>
            <a:off x="493776" y="2066544"/>
            <a:ext cx="164592" cy="164592"/>
          </a:xfrm>
          <a:prstGeom prst="ellipse">
            <a:avLst/>
          </a:prstGeom>
          <a:solidFill>
            <a:srgbClr val="F6F7EC"/>
          </a:solidFill>
          <a:ln w="25400">
            <a:solidFill>
              <a:srgbClr val="5D603E"/>
            </a:solidFill>
            <a:prstDash val="solid"/>
          </a:ln>
        </p:spPr>
      </p:sp>
      <p:sp>
        <p:nvSpPr>
          <p:cNvPr id="7" name="Text 5"/>
          <p:cNvSpPr txBox="1"/>
          <p:nvPr/>
        </p:nvSpPr>
        <p:spPr>
          <a:xfrm>
            <a:off x="576072" y="1554480"/>
            <a:ext cx="2025030" cy="457200"/>
          </a:xfrm>
          <a:prstGeom prst="rect">
            <a:avLst/>
          </a:prstGeom>
          <a:noFill/>
          <a:ln/>
        </p:spPr>
        <p:txBody>
          <a:bodyPr wrap="square" lIns="0" tIns="0" rIns="0" bIns="0" rtlCol="0" anchor="ctr"/>
          <a:lstStyle/>
          <a:p>
            <a:pPr indent="0" marL="0">
              <a:buNone/>
            </a:pPr>
            <a:r>
              <a:rPr lang="en-US" sz="2400" dirty="0">
                <a:solidFill>
                  <a:srgbClr val="1F261A"/>
                </a:solidFill>
                <a:latin typeface="Georgia" pitchFamily="34" charset="0"/>
                <a:ea typeface="Georgia" pitchFamily="34" charset="-122"/>
                <a:cs typeface="Georgia" pitchFamily="34" charset="-120"/>
              </a:rPr>
              <a:t>2022</a:t>
            </a:r>
            <a:endParaRPr lang="en-US" sz="2400" dirty="0"/>
          </a:p>
        </p:txBody>
      </p:sp>
      <p:sp>
        <p:nvSpPr>
          <p:cNvPr id="8" name="Text 6"/>
          <p:cNvSpPr txBox="1"/>
          <p:nvPr/>
        </p:nvSpPr>
        <p:spPr>
          <a:xfrm>
            <a:off x="576072" y="2331720"/>
            <a:ext cx="2025030" cy="256032"/>
          </a:xfrm>
          <a:prstGeom prst="rect">
            <a:avLst/>
          </a:prstGeom>
          <a:noFill/>
          <a:ln/>
        </p:spPr>
        <p:txBody>
          <a:bodyPr wrap="square" lIns="0" tIns="0" rIns="0" bIns="0" rtlCol="0" anchor="ctr"/>
          <a:lstStyle/>
          <a:p>
            <a:pPr indent="0" marL="0">
              <a:buNone/>
            </a:pPr>
            <a:r>
              <a:rPr lang="en-US" sz="900" b="1" spc="200" kern="0" dirty="0">
                <a:solidFill>
                  <a:srgbClr val="5D603E"/>
                </a:solidFill>
                <a:latin typeface="Arial" pitchFamily="34" charset="0"/>
                <a:ea typeface="Arial" pitchFamily="34" charset="-122"/>
                <a:cs typeface="Arial" pitchFamily="34" charset="-120"/>
              </a:rPr>
              <a:t>QUARTIERPLAN</a:t>
            </a:r>
            <a:endParaRPr lang="en-US" sz="900" dirty="0"/>
          </a:p>
        </p:txBody>
      </p:sp>
      <p:sp>
        <p:nvSpPr>
          <p:cNvPr id="9" name="Text 7"/>
          <p:cNvSpPr txBox="1"/>
          <p:nvPr/>
        </p:nvSpPr>
        <p:spPr>
          <a:xfrm>
            <a:off x="576072" y="2624328"/>
            <a:ext cx="1979310" cy="14630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Entwicklungsvertrag mit den Grundeigentümern Keller; Quartierplan Obermühle; Fachplanung Entwässerung (Ingesa) ab Juli 2022</a:t>
            </a:r>
            <a:endParaRPr lang="en-US" sz="1050" dirty="0"/>
          </a:p>
        </p:txBody>
      </p:sp>
      <p:sp>
        <p:nvSpPr>
          <p:cNvPr id="10" name="Shape 8"/>
          <p:cNvSpPr/>
          <p:nvPr/>
        </p:nvSpPr>
        <p:spPr>
          <a:xfrm>
            <a:off x="2701686" y="2066544"/>
            <a:ext cx="164592" cy="164592"/>
          </a:xfrm>
          <a:prstGeom prst="ellipse">
            <a:avLst/>
          </a:prstGeom>
          <a:solidFill>
            <a:srgbClr val="F6F7EC"/>
          </a:solidFill>
          <a:ln w="25400">
            <a:solidFill>
              <a:srgbClr val="5D603E"/>
            </a:solidFill>
            <a:prstDash val="solid"/>
          </a:ln>
        </p:spPr>
      </p:sp>
      <p:sp>
        <p:nvSpPr>
          <p:cNvPr id="11" name="Text 9"/>
          <p:cNvSpPr txBox="1"/>
          <p:nvPr/>
        </p:nvSpPr>
        <p:spPr>
          <a:xfrm>
            <a:off x="2783982" y="1554480"/>
            <a:ext cx="2025030" cy="457200"/>
          </a:xfrm>
          <a:prstGeom prst="rect">
            <a:avLst/>
          </a:prstGeom>
          <a:noFill/>
          <a:ln/>
        </p:spPr>
        <p:txBody>
          <a:bodyPr wrap="square" lIns="0" tIns="0" rIns="0" bIns="0" rtlCol="0" anchor="ctr"/>
          <a:lstStyle/>
          <a:p>
            <a:pPr indent="0" marL="0">
              <a:buNone/>
            </a:pPr>
            <a:r>
              <a:rPr lang="en-US" sz="2400" dirty="0">
                <a:solidFill>
                  <a:srgbClr val="1F261A"/>
                </a:solidFill>
                <a:latin typeface="Georgia" pitchFamily="34" charset="0"/>
                <a:ea typeface="Georgia" pitchFamily="34" charset="-122"/>
                <a:cs typeface="Georgia" pitchFamily="34" charset="-120"/>
              </a:rPr>
              <a:t>2023</a:t>
            </a:r>
            <a:endParaRPr lang="en-US" sz="2400" dirty="0"/>
          </a:p>
        </p:txBody>
      </p:sp>
      <p:sp>
        <p:nvSpPr>
          <p:cNvPr id="12" name="Text 10"/>
          <p:cNvSpPr txBox="1"/>
          <p:nvPr/>
        </p:nvSpPr>
        <p:spPr>
          <a:xfrm>
            <a:off x="2783982" y="2331720"/>
            <a:ext cx="2025030" cy="256032"/>
          </a:xfrm>
          <a:prstGeom prst="rect">
            <a:avLst/>
          </a:prstGeom>
          <a:noFill/>
          <a:ln/>
        </p:spPr>
        <p:txBody>
          <a:bodyPr wrap="square" lIns="0" tIns="0" rIns="0" bIns="0" rtlCol="0" anchor="ctr"/>
          <a:lstStyle/>
          <a:p>
            <a:pPr indent="0" marL="0">
              <a:buNone/>
            </a:pPr>
            <a:r>
              <a:rPr lang="en-US" sz="900" b="1" spc="200" kern="0" dirty="0">
                <a:solidFill>
                  <a:srgbClr val="5D603E"/>
                </a:solidFill>
                <a:latin typeface="Arial" pitchFamily="34" charset="0"/>
                <a:ea typeface="Arial" pitchFamily="34" charset="-122"/>
                <a:cs typeface="Arial" pitchFamily="34" charset="-120"/>
              </a:rPr>
              <a:t>PROJEKTIERUNG</a:t>
            </a:r>
            <a:endParaRPr lang="en-US" sz="900" dirty="0"/>
          </a:p>
        </p:txBody>
      </p:sp>
      <p:sp>
        <p:nvSpPr>
          <p:cNvPr id="13" name="Text 11"/>
          <p:cNvSpPr txBox="1"/>
          <p:nvPr/>
        </p:nvSpPr>
        <p:spPr>
          <a:xfrm>
            <a:off x="2783982" y="2624328"/>
            <a:ext cx="1979310" cy="14630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Vorprojekt und Bauprojekt durch Urbanstreet Development mit Subplanern; Entwässerungskonzept abgeschlossen</a:t>
            </a:r>
            <a:endParaRPr lang="en-US" sz="1050" dirty="0"/>
          </a:p>
        </p:txBody>
      </p:sp>
      <p:sp>
        <p:nvSpPr>
          <p:cNvPr id="14" name="Shape 12"/>
          <p:cNvSpPr/>
          <p:nvPr/>
        </p:nvSpPr>
        <p:spPr>
          <a:xfrm>
            <a:off x="4909596" y="2066544"/>
            <a:ext cx="164592" cy="164592"/>
          </a:xfrm>
          <a:prstGeom prst="ellipse">
            <a:avLst/>
          </a:prstGeom>
          <a:solidFill>
            <a:srgbClr val="F6F7EC"/>
          </a:solidFill>
          <a:ln w="25400">
            <a:solidFill>
              <a:srgbClr val="5D603E"/>
            </a:solidFill>
            <a:prstDash val="solid"/>
          </a:ln>
        </p:spPr>
      </p:sp>
      <p:sp>
        <p:nvSpPr>
          <p:cNvPr id="15" name="Text 13"/>
          <p:cNvSpPr txBox="1"/>
          <p:nvPr/>
        </p:nvSpPr>
        <p:spPr>
          <a:xfrm>
            <a:off x="4991892" y="1554480"/>
            <a:ext cx="2025030" cy="457200"/>
          </a:xfrm>
          <a:prstGeom prst="rect">
            <a:avLst/>
          </a:prstGeom>
          <a:noFill/>
          <a:ln/>
        </p:spPr>
        <p:txBody>
          <a:bodyPr wrap="square" lIns="0" tIns="0" rIns="0" bIns="0" rtlCol="0" anchor="ctr"/>
          <a:lstStyle/>
          <a:p>
            <a:pPr indent="0" marL="0">
              <a:buNone/>
            </a:pPr>
            <a:r>
              <a:rPr lang="en-US" sz="2400" dirty="0">
                <a:solidFill>
                  <a:srgbClr val="1F261A"/>
                </a:solidFill>
                <a:latin typeface="Georgia" pitchFamily="34" charset="0"/>
                <a:ea typeface="Georgia" pitchFamily="34" charset="-122"/>
                <a:cs typeface="Georgia" pitchFamily="34" charset="-120"/>
              </a:rPr>
              <a:t>2024</a:t>
            </a:r>
            <a:endParaRPr lang="en-US" sz="2400" dirty="0"/>
          </a:p>
        </p:txBody>
      </p:sp>
      <p:sp>
        <p:nvSpPr>
          <p:cNvPr id="16" name="Text 14"/>
          <p:cNvSpPr txBox="1"/>
          <p:nvPr/>
        </p:nvSpPr>
        <p:spPr>
          <a:xfrm>
            <a:off x="4991892" y="2331720"/>
            <a:ext cx="2025030" cy="256032"/>
          </a:xfrm>
          <a:prstGeom prst="rect">
            <a:avLst/>
          </a:prstGeom>
          <a:noFill/>
          <a:ln/>
        </p:spPr>
        <p:txBody>
          <a:bodyPr wrap="square" lIns="0" tIns="0" rIns="0" bIns="0" rtlCol="0" anchor="ctr"/>
          <a:lstStyle/>
          <a:p>
            <a:pPr indent="0" marL="0">
              <a:buNone/>
            </a:pPr>
            <a:r>
              <a:rPr lang="en-US" sz="900" b="1" spc="200" kern="0" dirty="0">
                <a:solidFill>
                  <a:srgbClr val="5D603E"/>
                </a:solidFill>
                <a:latin typeface="Arial" pitchFamily="34" charset="0"/>
                <a:ea typeface="Arial" pitchFamily="34" charset="-122"/>
                <a:cs typeface="Arial" pitchFamily="34" charset="-120"/>
              </a:rPr>
              <a:t>BAUEINGABE</a:t>
            </a:r>
            <a:endParaRPr lang="en-US" sz="900" dirty="0"/>
          </a:p>
        </p:txBody>
      </p:sp>
      <p:sp>
        <p:nvSpPr>
          <p:cNvPr id="17" name="Text 15"/>
          <p:cNvSpPr txBox="1"/>
          <p:nvPr/>
        </p:nvSpPr>
        <p:spPr>
          <a:xfrm>
            <a:off x="4991892" y="2624328"/>
            <a:ext cx="1979310" cy="14630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Bauprojekt eingereicht; Erschliessung und Quartierplankosten übernommen; Verhandlung Kaufpreis</a:t>
            </a:r>
            <a:endParaRPr lang="en-US" sz="1050" dirty="0"/>
          </a:p>
        </p:txBody>
      </p:sp>
      <p:sp>
        <p:nvSpPr>
          <p:cNvPr id="18" name="Shape 16"/>
          <p:cNvSpPr/>
          <p:nvPr/>
        </p:nvSpPr>
        <p:spPr>
          <a:xfrm>
            <a:off x="7117507" y="2066544"/>
            <a:ext cx="164592" cy="164592"/>
          </a:xfrm>
          <a:prstGeom prst="ellipse">
            <a:avLst/>
          </a:prstGeom>
          <a:solidFill>
            <a:srgbClr val="F6F7EC"/>
          </a:solidFill>
          <a:ln w="25400">
            <a:solidFill>
              <a:srgbClr val="5D603E"/>
            </a:solidFill>
            <a:prstDash val="solid"/>
          </a:ln>
        </p:spPr>
      </p:sp>
      <p:sp>
        <p:nvSpPr>
          <p:cNvPr id="19" name="Text 17"/>
          <p:cNvSpPr txBox="1"/>
          <p:nvPr/>
        </p:nvSpPr>
        <p:spPr>
          <a:xfrm>
            <a:off x="7199803" y="1554480"/>
            <a:ext cx="2025030" cy="457200"/>
          </a:xfrm>
          <a:prstGeom prst="rect">
            <a:avLst/>
          </a:prstGeom>
          <a:noFill/>
          <a:ln/>
        </p:spPr>
        <p:txBody>
          <a:bodyPr wrap="square" lIns="0" tIns="0" rIns="0" bIns="0" rtlCol="0" anchor="ctr"/>
          <a:lstStyle/>
          <a:p>
            <a:pPr indent="0" marL="0">
              <a:buNone/>
            </a:pPr>
            <a:r>
              <a:rPr lang="en-US" sz="2400" dirty="0">
                <a:solidFill>
                  <a:srgbClr val="1F261A"/>
                </a:solidFill>
                <a:latin typeface="Georgia" pitchFamily="34" charset="0"/>
                <a:ea typeface="Georgia" pitchFamily="34" charset="-122"/>
                <a:cs typeface="Georgia" pitchFamily="34" charset="-120"/>
              </a:rPr>
              <a:t>2025</a:t>
            </a:r>
            <a:endParaRPr lang="en-US" sz="2400" dirty="0"/>
          </a:p>
        </p:txBody>
      </p:sp>
      <p:sp>
        <p:nvSpPr>
          <p:cNvPr id="20" name="Text 18"/>
          <p:cNvSpPr txBox="1"/>
          <p:nvPr/>
        </p:nvSpPr>
        <p:spPr>
          <a:xfrm>
            <a:off x="7199803" y="2331720"/>
            <a:ext cx="2025030" cy="256032"/>
          </a:xfrm>
          <a:prstGeom prst="rect">
            <a:avLst/>
          </a:prstGeom>
          <a:noFill/>
          <a:ln/>
        </p:spPr>
        <p:txBody>
          <a:bodyPr wrap="square" lIns="0" tIns="0" rIns="0" bIns="0" rtlCol="0" anchor="ctr"/>
          <a:lstStyle/>
          <a:p>
            <a:pPr indent="0" marL="0">
              <a:buNone/>
            </a:pPr>
            <a:r>
              <a:rPr lang="en-US" sz="900" b="1" spc="200" kern="0" dirty="0">
                <a:solidFill>
                  <a:srgbClr val="5D603E"/>
                </a:solidFill>
                <a:latin typeface="Arial" pitchFamily="34" charset="0"/>
                <a:ea typeface="Arial" pitchFamily="34" charset="-122"/>
                <a:cs typeface="Arial" pitchFamily="34" charset="-120"/>
              </a:rPr>
              <a:t>GESELLSCHAFT &amp; LAND</a:t>
            </a:r>
            <a:endParaRPr lang="en-US" sz="900" dirty="0"/>
          </a:p>
        </p:txBody>
      </p:sp>
      <p:sp>
        <p:nvSpPr>
          <p:cNvPr id="21" name="Text 19"/>
          <p:cNvSpPr txBox="1"/>
          <p:nvPr/>
        </p:nvSpPr>
        <p:spPr>
          <a:xfrm>
            <a:off x="7199803" y="2624328"/>
            <a:ext cx="1979310" cy="14630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27.03. Gründung Tetris AG · 11.07. Kaufverträge beurkundet (CHF 4,86 Mio) · Lex-Koller-Gesuch eingereicht</a:t>
            </a:r>
            <a:endParaRPr lang="en-US" sz="1050" dirty="0"/>
          </a:p>
        </p:txBody>
      </p:sp>
      <p:sp>
        <p:nvSpPr>
          <p:cNvPr id="22" name="Shape 20"/>
          <p:cNvSpPr/>
          <p:nvPr/>
        </p:nvSpPr>
        <p:spPr>
          <a:xfrm>
            <a:off x="9325417" y="2066544"/>
            <a:ext cx="164592" cy="164592"/>
          </a:xfrm>
          <a:prstGeom prst="ellipse">
            <a:avLst/>
          </a:prstGeom>
          <a:solidFill>
            <a:srgbClr val="D9A93A"/>
          </a:solidFill>
          <a:ln w="25400">
            <a:solidFill>
              <a:srgbClr val="B18726"/>
            </a:solidFill>
            <a:prstDash val="solid"/>
          </a:ln>
        </p:spPr>
      </p:sp>
      <p:sp>
        <p:nvSpPr>
          <p:cNvPr id="23" name="Text 21"/>
          <p:cNvSpPr txBox="1"/>
          <p:nvPr/>
        </p:nvSpPr>
        <p:spPr>
          <a:xfrm>
            <a:off x="9407713" y="1554480"/>
            <a:ext cx="2025030" cy="457200"/>
          </a:xfrm>
          <a:prstGeom prst="rect">
            <a:avLst/>
          </a:prstGeom>
          <a:noFill/>
          <a:ln/>
        </p:spPr>
        <p:txBody>
          <a:bodyPr wrap="square" lIns="0" tIns="0" rIns="0" bIns="0" rtlCol="0" anchor="ctr"/>
          <a:lstStyle/>
          <a:p>
            <a:pPr indent="0" marL="0">
              <a:buNone/>
            </a:pPr>
            <a:r>
              <a:rPr lang="en-US" sz="2400" dirty="0">
                <a:solidFill>
                  <a:srgbClr val="1F261A"/>
                </a:solidFill>
                <a:latin typeface="Georgia" pitchFamily="34" charset="0"/>
                <a:ea typeface="Georgia" pitchFamily="34" charset="-122"/>
                <a:cs typeface="Georgia" pitchFamily="34" charset="-120"/>
              </a:rPr>
              <a:t>2026</a:t>
            </a:r>
            <a:endParaRPr lang="en-US" sz="2400" dirty="0"/>
          </a:p>
        </p:txBody>
      </p:sp>
      <p:sp>
        <p:nvSpPr>
          <p:cNvPr id="24" name="Text 22"/>
          <p:cNvSpPr txBox="1"/>
          <p:nvPr/>
        </p:nvSpPr>
        <p:spPr>
          <a:xfrm>
            <a:off x="9407713" y="2331720"/>
            <a:ext cx="2025030" cy="256032"/>
          </a:xfrm>
          <a:prstGeom prst="rect">
            <a:avLst/>
          </a:prstGeom>
          <a:noFill/>
          <a:ln/>
        </p:spPr>
        <p:txBody>
          <a:bodyPr wrap="square" lIns="0" tIns="0" rIns="0" bIns="0" rtlCol="0" anchor="ctr"/>
          <a:lstStyle/>
          <a:p>
            <a:pPr indent="0" marL="0">
              <a:buNone/>
            </a:pPr>
            <a:r>
              <a:rPr lang="en-US" sz="900" b="1" spc="200" kern="0" dirty="0">
                <a:solidFill>
                  <a:srgbClr val="5D603E"/>
                </a:solidFill>
                <a:latin typeface="Arial" pitchFamily="34" charset="0"/>
                <a:ea typeface="Arial" pitchFamily="34" charset="-122"/>
                <a:cs typeface="Arial" pitchFamily="34" charset="-120"/>
              </a:rPr>
              <a:t>BEWILLIGT &amp; KALKULIERT</a:t>
            </a:r>
            <a:endParaRPr lang="en-US" sz="900" dirty="0"/>
          </a:p>
        </p:txBody>
      </p:sp>
      <p:sp>
        <p:nvSpPr>
          <p:cNvPr id="25" name="Text 23"/>
          <p:cNvSpPr txBox="1"/>
          <p:nvPr/>
        </p:nvSpPr>
        <p:spPr>
          <a:xfrm>
            <a:off x="9407713" y="2624328"/>
            <a:ext cx="1979310" cy="146304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Baubewilligung 1. Etappe rechtskräftig · 01.07. Kostenvoranschlag Methabau · 30.06. Zwischenabschluss · Finanzierung</a:t>
            </a:r>
            <a:endParaRPr lang="en-US" sz="1050" dirty="0"/>
          </a:p>
        </p:txBody>
      </p:sp>
      <p:sp>
        <p:nvSpPr>
          <p:cNvPr id="26" name="Shape 24"/>
          <p:cNvSpPr/>
          <p:nvPr/>
        </p:nvSpPr>
        <p:spPr>
          <a:xfrm>
            <a:off x="576072" y="4343400"/>
            <a:ext cx="11039551" cy="1051560"/>
          </a:xfrm>
          <a:prstGeom prst="roundRect">
            <a:avLst>
              <a:gd name="adj" fmla="val 7826"/>
            </a:avLst>
          </a:prstGeom>
          <a:solidFill>
            <a:srgbClr val="ECEEDD"/>
          </a:solidFill>
          <a:ln w="12700">
            <a:solidFill>
              <a:srgbClr val="ECEEDD"/>
            </a:solidFill>
            <a:prstDash val="solid"/>
          </a:ln>
        </p:spPr>
      </p:sp>
      <p:sp>
        <p:nvSpPr>
          <p:cNvPr id="27" name="Text 25"/>
          <p:cNvSpPr txBox="1"/>
          <p:nvPr/>
        </p:nvSpPr>
        <p:spPr>
          <a:xfrm>
            <a:off x="740664" y="4416552"/>
            <a:ext cx="10710367" cy="905256"/>
          </a:xfrm>
          <a:prstGeom prst="rect">
            <a:avLst/>
          </a:prstGeom>
          <a:noFill/>
          <a:ln/>
        </p:spPr>
        <p:txBody>
          <a:bodyPr wrap="square" lIns="0" tIns="0" rIns="0" bIns="0" rtlCol="0" anchor="ctr"/>
          <a:lstStyle/>
          <a:p>
            <a:pPr indent="0" marL="0">
              <a:buNone/>
            </a:pPr>
            <a:r>
              <a:rPr lang="en-US" sz="1050" dirty="0">
                <a:solidFill>
                  <a:srgbClr val="1F261A"/>
                </a:solidFill>
                <a:latin typeface="Arial" pitchFamily="34" charset="0"/>
                <a:ea typeface="Arial" pitchFamily="34" charset="-122"/>
                <a:cs typeface="Arial" pitchFamily="34" charset="-120"/>
              </a:rPr>
              <a:t>Über 5,4 Mio Franken an Entwicklungs-, Planungs- und Architekturleistungen sind in diesem Zeitraum erbracht und im Zwischenabschluss aktiviert worden — finanziert aus der Gruppe, ohne dass bisher ein Franken Bankkredit geflossen ist. Das Datum der rechtskräftigen Baubewilligung ist einzusetzen.</a:t>
            </a:r>
            <a:endParaRPr lang="en-US" sz="1050" dirty="0"/>
          </a:p>
        </p:txBody>
      </p:sp>
      <p:sp>
        <p:nvSpPr>
          <p:cNvPr id="28" name="Text 26"/>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29" name="Text 27"/>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30" name="Text 28"/>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Stand der Investitionen per 30. Juni 2026</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Aktivierte Anlagekosten CHF 10'276'155 — vollständig aus dem Buchungsjournal des Zwischenabschlusses abgeleitet (ungeprüft)</a:t>
            </a:r>
            <a:endParaRPr lang="en-US" sz="1200" dirty="0"/>
          </a:p>
        </p:txBody>
      </p:sp>
      <p:graphicFrame>
        <p:nvGraphicFramePr>
          <p:cNvPr id="5" name="Chart 0" descr=""/>
          <p:cNvGraphicFramePr/>
          <p:nvPr/>
        </p:nvGraphicFramePr>
        <p:xfrm>
          <a:off x="576072" y="1554480"/>
          <a:ext cx="4754880" cy="4023360"/>
        </p:xfrm>
        <a:graphic xmlns:a="http://schemas.openxmlformats.org/drawingml/2006/main">
          <a:graphicData uri="http://schemas.openxmlformats.org/drawingml/2006/chart">
            <c:chart xmlns:c="http://schemas.openxmlformats.org/drawingml/2006/chart" r:id="rId1"/>
          </a:graphicData>
        </a:graphic>
      </p:graphicFrame>
      <p:sp>
        <p:nvSpPr>
          <p:cNvPr id="6" name="Text 3"/>
          <p:cNvSpPr txBox="1"/>
          <p:nvPr/>
        </p:nvSpPr>
        <p:spPr>
          <a:xfrm>
            <a:off x="5760720" y="1600200"/>
            <a:ext cx="3200400" cy="228600"/>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POSITION</a:t>
            </a:r>
            <a:endParaRPr lang="en-US" sz="850" dirty="0"/>
          </a:p>
        </p:txBody>
      </p:sp>
      <p:sp>
        <p:nvSpPr>
          <p:cNvPr id="7" name="Text 4"/>
          <p:cNvSpPr txBox="1"/>
          <p:nvPr/>
        </p:nvSpPr>
        <p:spPr>
          <a:xfrm>
            <a:off x="10335463" y="1600200"/>
            <a:ext cx="1280160" cy="228600"/>
          </a:xfrm>
          <a:prstGeom prst="rect">
            <a:avLst/>
          </a:prstGeom>
          <a:noFill/>
          <a:ln/>
        </p:spPr>
        <p:txBody>
          <a:bodyPr wrap="square" lIns="0" tIns="0" rIns="0" bIns="0" rtlCol="0" anchor="ctr"/>
          <a:lstStyle/>
          <a:p>
            <a:pPr algn="r" indent="0" marL="0">
              <a:buNone/>
            </a:pPr>
            <a:r>
              <a:rPr lang="en-US" sz="850" b="1" spc="200" kern="0" dirty="0">
                <a:solidFill>
                  <a:srgbClr val="68705F"/>
                </a:solidFill>
                <a:latin typeface="Arial" pitchFamily="34" charset="0"/>
                <a:ea typeface="Arial" pitchFamily="34" charset="-122"/>
                <a:cs typeface="Arial" pitchFamily="34" charset="-120"/>
              </a:rPr>
              <a:t>CHF</a:t>
            </a:r>
            <a:endParaRPr lang="en-US" sz="850" dirty="0"/>
          </a:p>
        </p:txBody>
      </p:sp>
      <p:sp>
        <p:nvSpPr>
          <p:cNvPr id="8" name="Shape 5"/>
          <p:cNvSpPr/>
          <p:nvPr/>
        </p:nvSpPr>
        <p:spPr>
          <a:xfrm>
            <a:off x="5760720" y="1892808"/>
            <a:ext cx="5854903" cy="0"/>
          </a:xfrm>
          <a:prstGeom prst="line">
            <a:avLst/>
          </a:prstGeom>
          <a:noFill/>
          <a:ln w="9525">
            <a:solidFill>
              <a:srgbClr val="DDE3C9"/>
            </a:solidFill>
            <a:prstDash val="solid"/>
          </a:ln>
        </p:spPr>
      </p:sp>
      <p:sp>
        <p:nvSpPr>
          <p:cNvPr id="9" name="Text 6"/>
          <p:cNvSpPr txBox="1"/>
          <p:nvPr/>
        </p:nvSpPr>
        <p:spPr>
          <a:xfrm>
            <a:off x="5760720" y="1947672"/>
            <a:ext cx="4391863" cy="274320"/>
          </a:xfrm>
          <a:prstGeom prst="rect">
            <a:avLst/>
          </a:prstGeom>
          <a:noFill/>
          <a:ln/>
        </p:spPr>
        <p:txBody>
          <a:bodyPr wrap="square" lIns="0" tIns="0" rIns="0" bIns="0" rtlCol="0" anchor="ctr"/>
          <a:lstStyle/>
          <a:p>
            <a:pPr indent="0" marL="0">
              <a:buNone/>
            </a:pPr>
            <a:r>
              <a:rPr lang="en-US" sz="1150" b="1" dirty="0">
                <a:solidFill>
                  <a:srgbClr val="1F261A"/>
                </a:solidFill>
                <a:latin typeface="Arial" pitchFamily="34" charset="0"/>
                <a:ea typeface="Arial" pitchFamily="34" charset="-122"/>
                <a:cs typeface="Arial" pitchFamily="34" charset="-120"/>
              </a:rPr>
              <a:t>Land — Kaufpreis beider Verträge</a:t>
            </a:r>
            <a:endParaRPr lang="en-US" sz="1150" dirty="0"/>
          </a:p>
        </p:txBody>
      </p:sp>
      <p:sp>
        <p:nvSpPr>
          <p:cNvPr id="10" name="Text 7"/>
          <p:cNvSpPr txBox="1"/>
          <p:nvPr/>
        </p:nvSpPr>
        <p:spPr>
          <a:xfrm>
            <a:off x="5760720" y="2203704"/>
            <a:ext cx="4391863" cy="27432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beurkundet 11.07.2025, Vollzug nach Lex-Koller-Entscheid</a:t>
            </a:r>
            <a:endParaRPr lang="en-US" sz="950" dirty="0"/>
          </a:p>
        </p:txBody>
      </p:sp>
      <p:sp>
        <p:nvSpPr>
          <p:cNvPr id="11" name="Text 8"/>
          <p:cNvSpPr txBox="1"/>
          <p:nvPr/>
        </p:nvSpPr>
        <p:spPr>
          <a:xfrm>
            <a:off x="10152583" y="1947672"/>
            <a:ext cx="1463040" cy="274320"/>
          </a:xfrm>
          <a:prstGeom prst="rect">
            <a:avLst/>
          </a:prstGeom>
          <a:noFill/>
          <a:ln/>
        </p:spPr>
        <p:txBody>
          <a:bodyPr wrap="square" lIns="0" tIns="0" rIns="0" bIns="0" rtlCol="0" anchor="ctr"/>
          <a:lstStyle/>
          <a:p>
            <a:pPr algn="r" indent="0" marL="0">
              <a:buNone/>
            </a:pPr>
            <a:r>
              <a:rPr lang="en-US" sz="1150" dirty="0">
                <a:solidFill>
                  <a:srgbClr val="1F261A"/>
                </a:solidFill>
                <a:latin typeface="Arial" pitchFamily="34" charset="0"/>
                <a:ea typeface="Arial" pitchFamily="34" charset="-122"/>
                <a:cs typeface="Arial" pitchFamily="34" charset="-120"/>
              </a:rPr>
              <a:t>4'862'505</a:t>
            </a:r>
            <a:endParaRPr lang="en-US" sz="1150" dirty="0"/>
          </a:p>
        </p:txBody>
      </p:sp>
      <p:sp>
        <p:nvSpPr>
          <p:cNvPr id="12" name="Shape 9"/>
          <p:cNvSpPr/>
          <p:nvPr/>
        </p:nvSpPr>
        <p:spPr>
          <a:xfrm>
            <a:off x="5760720" y="2532888"/>
            <a:ext cx="5854903" cy="0"/>
          </a:xfrm>
          <a:prstGeom prst="line">
            <a:avLst/>
          </a:prstGeom>
          <a:noFill/>
          <a:ln w="9525">
            <a:solidFill>
              <a:srgbClr val="DDE3C9"/>
            </a:solidFill>
            <a:prstDash val="solid"/>
          </a:ln>
        </p:spPr>
      </p:sp>
      <p:sp>
        <p:nvSpPr>
          <p:cNvPr id="13" name="Text 10"/>
          <p:cNvSpPr txBox="1"/>
          <p:nvPr/>
        </p:nvSpPr>
        <p:spPr>
          <a:xfrm>
            <a:off x="5760720" y="2587752"/>
            <a:ext cx="4391863" cy="274320"/>
          </a:xfrm>
          <a:prstGeom prst="rect">
            <a:avLst/>
          </a:prstGeom>
          <a:noFill/>
          <a:ln/>
        </p:spPr>
        <p:txBody>
          <a:bodyPr wrap="square" lIns="0" tIns="0" rIns="0" bIns="0" rtlCol="0" anchor="ctr"/>
          <a:lstStyle/>
          <a:p>
            <a:pPr indent="0" marL="0">
              <a:buNone/>
            </a:pPr>
            <a:r>
              <a:rPr lang="en-US" sz="1150" b="1" dirty="0">
                <a:solidFill>
                  <a:srgbClr val="1F261A"/>
                </a:solidFill>
                <a:latin typeface="Arial" pitchFamily="34" charset="0"/>
                <a:ea typeface="Arial" pitchFamily="34" charset="-122"/>
                <a:cs typeface="Arial" pitchFamily="34" charset="-120"/>
              </a:rPr>
              <a:t>Land — Anschaffungsnebenkosten</a:t>
            </a:r>
            <a:endParaRPr lang="en-US" sz="1150" dirty="0"/>
          </a:p>
        </p:txBody>
      </p:sp>
      <p:sp>
        <p:nvSpPr>
          <p:cNvPr id="14" name="Text 11"/>
          <p:cNvSpPr txBox="1"/>
          <p:nvPr/>
        </p:nvSpPr>
        <p:spPr>
          <a:xfrm>
            <a:off x="5760720" y="2843784"/>
            <a:ext cx="4391863" cy="27432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Beurkundung Notariat Elgg</a:t>
            </a:r>
            <a:endParaRPr lang="en-US" sz="950" dirty="0"/>
          </a:p>
        </p:txBody>
      </p:sp>
      <p:sp>
        <p:nvSpPr>
          <p:cNvPr id="15" name="Text 12"/>
          <p:cNvSpPr txBox="1"/>
          <p:nvPr/>
        </p:nvSpPr>
        <p:spPr>
          <a:xfrm>
            <a:off x="10152583" y="2587752"/>
            <a:ext cx="1463040" cy="274320"/>
          </a:xfrm>
          <a:prstGeom prst="rect">
            <a:avLst/>
          </a:prstGeom>
          <a:noFill/>
          <a:ln/>
        </p:spPr>
        <p:txBody>
          <a:bodyPr wrap="square" lIns="0" tIns="0" rIns="0" bIns="0" rtlCol="0" anchor="ctr"/>
          <a:lstStyle/>
          <a:p>
            <a:pPr algn="r" indent="0" marL="0">
              <a:buNone/>
            </a:pPr>
            <a:r>
              <a:rPr lang="en-US" sz="1150" dirty="0">
                <a:solidFill>
                  <a:srgbClr val="1F261A"/>
                </a:solidFill>
                <a:latin typeface="Arial" pitchFamily="34" charset="0"/>
                <a:ea typeface="Arial" pitchFamily="34" charset="-122"/>
                <a:cs typeface="Arial" pitchFamily="34" charset="-120"/>
              </a:rPr>
              <a:t>2'650</a:t>
            </a:r>
            <a:endParaRPr lang="en-US" sz="1150" dirty="0"/>
          </a:p>
        </p:txBody>
      </p:sp>
      <p:sp>
        <p:nvSpPr>
          <p:cNvPr id="16" name="Shape 13"/>
          <p:cNvSpPr/>
          <p:nvPr/>
        </p:nvSpPr>
        <p:spPr>
          <a:xfrm>
            <a:off x="5760720" y="3172968"/>
            <a:ext cx="5854903" cy="0"/>
          </a:xfrm>
          <a:prstGeom prst="line">
            <a:avLst/>
          </a:prstGeom>
          <a:noFill/>
          <a:ln w="9525">
            <a:solidFill>
              <a:srgbClr val="DDE3C9"/>
            </a:solidFill>
            <a:prstDash val="solid"/>
          </a:ln>
        </p:spPr>
      </p:sp>
      <p:sp>
        <p:nvSpPr>
          <p:cNvPr id="17" name="Text 14"/>
          <p:cNvSpPr txBox="1"/>
          <p:nvPr/>
        </p:nvSpPr>
        <p:spPr>
          <a:xfrm>
            <a:off x="5760720" y="3227832"/>
            <a:ext cx="4391863" cy="274320"/>
          </a:xfrm>
          <a:prstGeom prst="rect">
            <a:avLst/>
          </a:prstGeom>
          <a:noFill/>
          <a:ln/>
        </p:spPr>
        <p:txBody>
          <a:bodyPr wrap="square" lIns="0" tIns="0" rIns="0" bIns="0" rtlCol="0" anchor="ctr"/>
          <a:lstStyle/>
          <a:p>
            <a:pPr indent="0" marL="0">
              <a:buNone/>
            </a:pPr>
            <a:r>
              <a:rPr lang="en-US" sz="1150" b="1" dirty="0">
                <a:solidFill>
                  <a:srgbClr val="1F261A"/>
                </a:solidFill>
                <a:latin typeface="Arial" pitchFamily="34" charset="0"/>
                <a:ea typeface="Arial" pitchFamily="34" charset="-122"/>
                <a:cs typeface="Arial" pitchFamily="34" charset="-120"/>
              </a:rPr>
              <a:t>Entwicklungsleistung Skyline Properties</a:t>
            </a:r>
            <a:endParaRPr lang="en-US" sz="1150" dirty="0"/>
          </a:p>
        </p:txBody>
      </p:sp>
      <p:sp>
        <p:nvSpPr>
          <p:cNvPr id="18" name="Text 15"/>
          <p:cNvSpPr txBox="1"/>
          <p:nvPr/>
        </p:nvSpPr>
        <p:spPr>
          <a:xfrm>
            <a:off x="5760720" y="3483864"/>
            <a:ext cx="4391863" cy="27432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gemäss Entwicklungsvertrag, als Darlehen stehen gelassen</a:t>
            </a:r>
            <a:endParaRPr lang="en-US" sz="950" dirty="0"/>
          </a:p>
        </p:txBody>
      </p:sp>
      <p:sp>
        <p:nvSpPr>
          <p:cNvPr id="19" name="Text 16"/>
          <p:cNvSpPr txBox="1"/>
          <p:nvPr/>
        </p:nvSpPr>
        <p:spPr>
          <a:xfrm>
            <a:off x="10152583" y="3227832"/>
            <a:ext cx="1463040" cy="274320"/>
          </a:xfrm>
          <a:prstGeom prst="rect">
            <a:avLst/>
          </a:prstGeom>
          <a:noFill/>
          <a:ln/>
        </p:spPr>
        <p:txBody>
          <a:bodyPr wrap="square" lIns="0" tIns="0" rIns="0" bIns="0" rtlCol="0" anchor="ctr"/>
          <a:lstStyle/>
          <a:p>
            <a:pPr algn="r" indent="0" marL="0">
              <a:buNone/>
            </a:pPr>
            <a:r>
              <a:rPr lang="en-US" sz="1150" dirty="0">
                <a:solidFill>
                  <a:srgbClr val="1F261A"/>
                </a:solidFill>
                <a:latin typeface="Arial" pitchFamily="34" charset="0"/>
                <a:ea typeface="Arial" pitchFamily="34" charset="-122"/>
                <a:cs typeface="Arial" pitchFamily="34" charset="-120"/>
              </a:rPr>
              <a:t>3'406'000</a:t>
            </a:r>
            <a:endParaRPr lang="en-US" sz="1150" dirty="0"/>
          </a:p>
        </p:txBody>
      </p:sp>
      <p:sp>
        <p:nvSpPr>
          <p:cNvPr id="20" name="Shape 17"/>
          <p:cNvSpPr/>
          <p:nvPr/>
        </p:nvSpPr>
        <p:spPr>
          <a:xfrm>
            <a:off x="5760720" y="3813048"/>
            <a:ext cx="5854903" cy="0"/>
          </a:xfrm>
          <a:prstGeom prst="line">
            <a:avLst/>
          </a:prstGeom>
          <a:noFill/>
          <a:ln w="9525">
            <a:solidFill>
              <a:srgbClr val="DDE3C9"/>
            </a:solidFill>
            <a:prstDash val="solid"/>
          </a:ln>
        </p:spPr>
      </p:sp>
      <p:sp>
        <p:nvSpPr>
          <p:cNvPr id="21" name="Text 18"/>
          <p:cNvSpPr txBox="1"/>
          <p:nvPr/>
        </p:nvSpPr>
        <p:spPr>
          <a:xfrm>
            <a:off x="5760720" y="3867912"/>
            <a:ext cx="4391863" cy="274320"/>
          </a:xfrm>
          <a:prstGeom prst="rect">
            <a:avLst/>
          </a:prstGeom>
          <a:noFill/>
          <a:ln/>
        </p:spPr>
        <p:txBody>
          <a:bodyPr wrap="square" lIns="0" tIns="0" rIns="0" bIns="0" rtlCol="0" anchor="ctr"/>
          <a:lstStyle/>
          <a:p>
            <a:pPr indent="0" marL="0">
              <a:buNone/>
            </a:pPr>
            <a:r>
              <a:rPr lang="en-US" sz="1150" b="1" dirty="0">
                <a:solidFill>
                  <a:srgbClr val="1F261A"/>
                </a:solidFill>
                <a:latin typeface="Arial" pitchFamily="34" charset="0"/>
                <a:ea typeface="Arial" pitchFamily="34" charset="-122"/>
                <a:cs typeface="Arial" pitchFamily="34" charset="-120"/>
              </a:rPr>
              <a:t>Architektur &amp; Planung Urbanstreet Development</a:t>
            </a:r>
            <a:endParaRPr lang="en-US" sz="1150" dirty="0"/>
          </a:p>
        </p:txBody>
      </p:sp>
      <p:sp>
        <p:nvSpPr>
          <p:cNvPr id="22" name="Text 19"/>
          <p:cNvSpPr txBox="1"/>
          <p:nvPr/>
        </p:nvSpPr>
        <p:spPr>
          <a:xfrm>
            <a:off x="5760720" y="4123944"/>
            <a:ext cx="4391863" cy="27432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Vorprojekt, Bauprojekt, Ausschreibung, inkl. Subplaner</a:t>
            </a:r>
            <a:endParaRPr lang="en-US" sz="950" dirty="0"/>
          </a:p>
        </p:txBody>
      </p:sp>
      <p:sp>
        <p:nvSpPr>
          <p:cNvPr id="23" name="Text 20"/>
          <p:cNvSpPr txBox="1"/>
          <p:nvPr/>
        </p:nvSpPr>
        <p:spPr>
          <a:xfrm>
            <a:off x="10152583" y="3867912"/>
            <a:ext cx="1463040" cy="274320"/>
          </a:xfrm>
          <a:prstGeom prst="rect">
            <a:avLst/>
          </a:prstGeom>
          <a:noFill/>
          <a:ln/>
        </p:spPr>
        <p:txBody>
          <a:bodyPr wrap="square" lIns="0" tIns="0" rIns="0" bIns="0" rtlCol="0" anchor="ctr"/>
          <a:lstStyle/>
          <a:p>
            <a:pPr algn="r" indent="0" marL="0">
              <a:buNone/>
            </a:pPr>
            <a:r>
              <a:rPr lang="en-US" sz="1150" dirty="0">
                <a:solidFill>
                  <a:srgbClr val="1F261A"/>
                </a:solidFill>
                <a:latin typeface="Arial" pitchFamily="34" charset="0"/>
                <a:ea typeface="Arial" pitchFamily="34" charset="-122"/>
                <a:cs typeface="Arial" pitchFamily="34" charset="-120"/>
              </a:rPr>
              <a:t>1'960'000</a:t>
            </a:r>
            <a:endParaRPr lang="en-US" sz="1150" dirty="0"/>
          </a:p>
        </p:txBody>
      </p:sp>
      <p:sp>
        <p:nvSpPr>
          <p:cNvPr id="24" name="Shape 21"/>
          <p:cNvSpPr/>
          <p:nvPr/>
        </p:nvSpPr>
        <p:spPr>
          <a:xfrm>
            <a:off x="5760720" y="4453128"/>
            <a:ext cx="5854903" cy="0"/>
          </a:xfrm>
          <a:prstGeom prst="line">
            <a:avLst/>
          </a:prstGeom>
          <a:noFill/>
          <a:ln w="9525">
            <a:solidFill>
              <a:srgbClr val="DDE3C9"/>
            </a:solidFill>
            <a:prstDash val="solid"/>
          </a:ln>
        </p:spPr>
      </p:sp>
      <p:sp>
        <p:nvSpPr>
          <p:cNvPr id="25" name="Text 22"/>
          <p:cNvSpPr txBox="1"/>
          <p:nvPr/>
        </p:nvSpPr>
        <p:spPr>
          <a:xfrm>
            <a:off x="5760720" y="4507992"/>
            <a:ext cx="4391863" cy="274320"/>
          </a:xfrm>
          <a:prstGeom prst="rect">
            <a:avLst/>
          </a:prstGeom>
          <a:noFill/>
          <a:ln/>
        </p:spPr>
        <p:txBody>
          <a:bodyPr wrap="square" lIns="0" tIns="0" rIns="0" bIns="0" rtlCol="0" anchor="ctr"/>
          <a:lstStyle/>
          <a:p>
            <a:pPr indent="0" marL="0">
              <a:buNone/>
            </a:pPr>
            <a:r>
              <a:rPr lang="en-US" sz="1150" b="1" dirty="0">
                <a:solidFill>
                  <a:srgbClr val="1F261A"/>
                </a:solidFill>
                <a:latin typeface="Arial" pitchFamily="34" charset="0"/>
                <a:ea typeface="Arial" pitchFamily="34" charset="-122"/>
                <a:cs typeface="Arial" pitchFamily="34" charset="-120"/>
              </a:rPr>
              <a:t>Fachplanung Entwässerung Ingesa AG</a:t>
            </a:r>
            <a:endParaRPr lang="en-US" sz="1150" dirty="0"/>
          </a:p>
        </p:txBody>
      </p:sp>
      <p:sp>
        <p:nvSpPr>
          <p:cNvPr id="26" name="Text 23"/>
          <p:cNvSpPr txBox="1"/>
          <p:nvPr/>
        </p:nvSpPr>
        <p:spPr>
          <a:xfrm>
            <a:off x="5760720" y="4764024"/>
            <a:ext cx="4391863" cy="274320"/>
          </a:xfrm>
          <a:prstGeom prst="rect">
            <a:avLst/>
          </a:prstGeom>
          <a:noFill/>
          <a:ln/>
        </p:spPr>
        <p:txBody>
          <a:bodyPr wrap="square" lIns="0" tIns="0" rIns="0" bIns="0" rtlCol="0" anchor="ctr"/>
          <a:lstStyle/>
          <a:p>
            <a:pPr indent="0" marL="0">
              <a:buNone/>
            </a:pPr>
            <a:r>
              <a:rPr lang="en-US" sz="950" dirty="0">
                <a:solidFill>
                  <a:srgbClr val="68705F"/>
                </a:solidFill>
                <a:latin typeface="Arial" pitchFamily="34" charset="0"/>
                <a:ea typeface="Arial" pitchFamily="34" charset="-122"/>
                <a:cs typeface="Arial" pitchFamily="34" charset="-120"/>
              </a:rPr>
              <a:t>Leistungen 2022–2023, per Vergleich</a:t>
            </a:r>
            <a:endParaRPr lang="en-US" sz="950" dirty="0"/>
          </a:p>
        </p:txBody>
      </p:sp>
      <p:sp>
        <p:nvSpPr>
          <p:cNvPr id="27" name="Text 24"/>
          <p:cNvSpPr txBox="1"/>
          <p:nvPr/>
        </p:nvSpPr>
        <p:spPr>
          <a:xfrm>
            <a:off x="10152583" y="4507992"/>
            <a:ext cx="1463040" cy="274320"/>
          </a:xfrm>
          <a:prstGeom prst="rect">
            <a:avLst/>
          </a:prstGeom>
          <a:noFill/>
          <a:ln/>
        </p:spPr>
        <p:txBody>
          <a:bodyPr wrap="square" lIns="0" tIns="0" rIns="0" bIns="0" rtlCol="0" anchor="ctr"/>
          <a:lstStyle/>
          <a:p>
            <a:pPr algn="r" indent="0" marL="0">
              <a:buNone/>
            </a:pPr>
            <a:r>
              <a:rPr lang="en-US" sz="1150" dirty="0">
                <a:solidFill>
                  <a:srgbClr val="1F261A"/>
                </a:solidFill>
                <a:latin typeface="Arial" pitchFamily="34" charset="0"/>
                <a:ea typeface="Arial" pitchFamily="34" charset="-122"/>
                <a:cs typeface="Arial" pitchFamily="34" charset="-120"/>
              </a:rPr>
              <a:t>45'000</a:t>
            </a:r>
            <a:endParaRPr lang="en-US" sz="1150" dirty="0"/>
          </a:p>
        </p:txBody>
      </p:sp>
      <p:sp>
        <p:nvSpPr>
          <p:cNvPr id="28" name="Shape 25"/>
          <p:cNvSpPr/>
          <p:nvPr/>
        </p:nvSpPr>
        <p:spPr>
          <a:xfrm>
            <a:off x="5760720" y="5093208"/>
            <a:ext cx="5854903" cy="0"/>
          </a:xfrm>
          <a:prstGeom prst="line">
            <a:avLst/>
          </a:prstGeom>
          <a:noFill/>
          <a:ln w="19050">
            <a:solidFill>
              <a:srgbClr val="5D603E"/>
            </a:solidFill>
            <a:prstDash val="solid"/>
          </a:ln>
        </p:spPr>
      </p:sp>
      <p:sp>
        <p:nvSpPr>
          <p:cNvPr id="29" name="Text 26"/>
          <p:cNvSpPr txBox="1"/>
          <p:nvPr/>
        </p:nvSpPr>
        <p:spPr>
          <a:xfrm>
            <a:off x="5760720" y="5166360"/>
            <a:ext cx="4208983" cy="320040"/>
          </a:xfrm>
          <a:prstGeom prst="rect">
            <a:avLst/>
          </a:prstGeom>
          <a:noFill/>
          <a:ln/>
        </p:spPr>
        <p:txBody>
          <a:bodyPr wrap="square" lIns="0" tIns="0" rIns="0" bIns="0" rtlCol="0" anchor="ctr"/>
          <a:lstStyle/>
          <a:p>
            <a:pPr indent="0" marL="0">
              <a:buNone/>
            </a:pPr>
            <a:r>
              <a:rPr lang="en-US" sz="1200" b="1" dirty="0">
                <a:solidFill>
                  <a:srgbClr val="1F261A"/>
                </a:solidFill>
                <a:latin typeface="Arial" pitchFamily="34" charset="0"/>
                <a:ea typeface="Arial" pitchFamily="34" charset="-122"/>
                <a:cs typeface="Arial" pitchFamily="34" charset="-120"/>
              </a:rPr>
              <a:t>Total aktivierte Anlagekosten</a:t>
            </a:r>
            <a:endParaRPr lang="en-US" sz="1200" dirty="0"/>
          </a:p>
        </p:txBody>
      </p:sp>
      <p:sp>
        <p:nvSpPr>
          <p:cNvPr id="30" name="Text 27"/>
          <p:cNvSpPr txBox="1"/>
          <p:nvPr/>
        </p:nvSpPr>
        <p:spPr>
          <a:xfrm>
            <a:off x="9969703" y="5166360"/>
            <a:ext cx="1645920" cy="320040"/>
          </a:xfrm>
          <a:prstGeom prst="rect">
            <a:avLst/>
          </a:prstGeom>
          <a:noFill/>
          <a:ln/>
        </p:spPr>
        <p:txBody>
          <a:bodyPr wrap="square" lIns="0" tIns="0" rIns="0" bIns="0" rtlCol="0" anchor="ctr"/>
          <a:lstStyle/>
          <a:p>
            <a:pPr algn="r" indent="0" marL="0">
              <a:buNone/>
            </a:pPr>
            <a:r>
              <a:rPr lang="en-US" sz="1200" b="1" dirty="0">
                <a:solidFill>
                  <a:srgbClr val="1F261A"/>
                </a:solidFill>
                <a:latin typeface="Arial" pitchFamily="34" charset="0"/>
                <a:ea typeface="Arial" pitchFamily="34" charset="-122"/>
                <a:cs typeface="Arial" pitchFamily="34" charset="-120"/>
              </a:rPr>
              <a:t>10'276'155</a:t>
            </a:r>
            <a:endParaRPr lang="en-US" sz="1200" dirty="0"/>
          </a:p>
        </p:txBody>
      </p:sp>
      <p:sp>
        <p:nvSpPr>
          <p:cNvPr id="31" name="Text 28"/>
          <p:cNvSpPr txBox="1"/>
          <p:nvPr/>
        </p:nvSpPr>
        <p:spPr>
          <a:xfrm>
            <a:off x="5760720" y="5504688"/>
            <a:ext cx="5854903" cy="274320"/>
          </a:xfrm>
          <a:prstGeom prst="rect">
            <a:avLst/>
          </a:prstGeom>
          <a:noFill/>
          <a:ln/>
        </p:spPr>
        <p:txBody>
          <a:bodyPr wrap="square" lIns="0" tIns="0" rIns="0" bIns="0" rtlCol="0" anchor="ctr"/>
          <a:lstStyle/>
          <a:p>
            <a:pPr indent="0" marL="0">
              <a:buNone/>
            </a:pPr>
            <a:r>
              <a:rPr lang="en-US" sz="1000" dirty="0">
                <a:solidFill>
                  <a:srgbClr val="68705F"/>
                </a:solidFill>
                <a:latin typeface="Arial" pitchFamily="34" charset="0"/>
                <a:ea typeface="Arial" pitchFamily="34" charset="-122"/>
                <a:cs typeface="Arial" pitchFamily="34" charset="-120"/>
              </a:rPr>
              <a:t>entspricht CHF 903 pro m² Bauzone</a:t>
            </a:r>
            <a:endParaRPr lang="en-US" sz="1000" dirty="0"/>
          </a:p>
        </p:txBody>
      </p:sp>
      <p:sp>
        <p:nvSpPr>
          <p:cNvPr id="32" name="Text 29"/>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33" name="Text 30"/>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34" name="Text 31"/>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Woher das Geld kommt — heute und nach der Kapitalerhöhung</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Bilanzsumme CHF 10,3 Mio: vollständig aus der Gruppe finanziert, noch ohne Bankkredit — Beschluss vom 04.09.2026: beide Gruppenforderungen werden Eigenkapital</a:t>
            </a:r>
            <a:endParaRPr lang="en-US" sz="1200" dirty="0"/>
          </a:p>
        </p:txBody>
      </p:sp>
      <p:graphicFrame>
        <p:nvGraphicFramePr>
          <p:cNvPr id="5" name="Chart 0" descr=""/>
          <p:cNvGraphicFramePr/>
          <p:nvPr/>
        </p:nvGraphicFramePr>
        <p:xfrm>
          <a:off x="576072" y="1600200"/>
          <a:ext cx="3657600" cy="3566160"/>
        </p:xfrm>
        <a:graphic xmlns:a="http://schemas.openxmlformats.org/drawingml/2006/main">
          <a:graphicData uri="http://schemas.openxmlformats.org/drawingml/2006/chart">
            <c:chart xmlns:c="http://schemas.openxmlformats.org/drawingml/2006/chart" r:id="rId1"/>
          </a:graphicData>
        </a:graphic>
      </p:graphicFrame>
      <p:graphicFrame>
        <p:nvGraphicFramePr>
          <p:cNvPr id="6" name="Chart 1" descr=""/>
          <p:cNvGraphicFramePr/>
          <p:nvPr/>
        </p:nvGraphicFramePr>
        <p:xfrm>
          <a:off x="4160520" y="1600200"/>
          <a:ext cx="3657600" cy="3566160"/>
        </p:xfrm>
        <a:graphic xmlns:a="http://schemas.openxmlformats.org/drawingml/2006/main">
          <a:graphicData uri="http://schemas.openxmlformats.org/drawingml/2006/chart">
            <c:chart xmlns:c="http://schemas.openxmlformats.org/drawingml/2006/chart" r:id="rId2"/>
          </a:graphicData>
        </a:graphic>
      </p:graphicFrame>
      <p:sp>
        <p:nvSpPr>
          <p:cNvPr id="7" name="Shape 3"/>
          <p:cNvSpPr/>
          <p:nvPr/>
        </p:nvSpPr>
        <p:spPr>
          <a:xfrm>
            <a:off x="8229600" y="1600200"/>
            <a:ext cx="3386023" cy="3566160"/>
          </a:xfrm>
          <a:prstGeom prst="roundRect">
            <a:avLst>
              <a:gd name="adj" fmla="val 2971"/>
            </a:avLst>
          </a:prstGeom>
          <a:solidFill>
            <a:srgbClr val="FFFFFF"/>
          </a:solidFill>
          <a:ln w="9525">
            <a:solidFill>
              <a:srgbClr val="DDE3C9"/>
            </a:solidFill>
            <a:prstDash val="solid"/>
          </a:ln>
        </p:spPr>
      </p:sp>
      <p:sp>
        <p:nvSpPr>
          <p:cNvPr id="8" name="Shape 4"/>
          <p:cNvSpPr/>
          <p:nvPr/>
        </p:nvSpPr>
        <p:spPr>
          <a:xfrm>
            <a:off x="8412480" y="1783080"/>
            <a:ext cx="585216" cy="585216"/>
          </a:xfrm>
          <a:prstGeom prst="ellipse">
            <a:avLst/>
          </a:prstGeom>
          <a:solidFill>
            <a:srgbClr val="ECEEDD"/>
          </a:solidFill>
          <a:ln w="12700">
            <a:solidFill>
              <a:srgbClr val="ECEEDD"/>
            </a:solidFill>
            <a:prstDash val="solid"/>
          </a:ln>
        </p:spPr>
      </p:sp>
      <p:pic>
        <p:nvPicPr>
          <p:cNvPr id="9" name="Image 0" descr="preencoded.png">    </p:cNvPr>
          <p:cNvPicPr>
            <a:picLocks noChangeAspect="1"/>
          </p:cNvPicPr>
          <p:nvPr/>
        </p:nvPicPr>
        <p:blipFill>
          <a:blip r:embed="rId3"/>
          <a:stretch>
            <a:fillRect/>
          </a:stretch>
        </p:blipFill>
        <p:spPr>
          <a:xfrm>
            <a:off x="8540496" y="1911096"/>
            <a:ext cx="329184" cy="329184"/>
          </a:xfrm>
          <a:prstGeom prst="rect">
            <a:avLst/>
          </a:prstGeom>
        </p:spPr>
      </p:pic>
      <p:sp>
        <p:nvSpPr>
          <p:cNvPr id="10" name="Text 5"/>
          <p:cNvSpPr txBox="1"/>
          <p:nvPr/>
        </p:nvSpPr>
        <p:spPr>
          <a:xfrm>
            <a:off x="9162288" y="1764792"/>
            <a:ext cx="2270455"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Kein Franken von aussen</a:t>
            </a:r>
            <a:endParaRPr lang="en-US" sz="1300" dirty="0"/>
          </a:p>
        </p:txBody>
      </p:sp>
      <p:sp>
        <p:nvSpPr>
          <p:cNvPr id="11" name="Text 6"/>
          <p:cNvSpPr txBox="1"/>
          <p:nvPr/>
        </p:nvSpPr>
        <p:spPr>
          <a:xfrm>
            <a:off x="9162288" y="2039112"/>
            <a:ext cx="2270455" cy="64008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Alles Kapital stammt aus der Gruppe: Entwicklungsleistung, Planung, Aktienkapital.</a:t>
            </a:r>
            <a:endParaRPr lang="en-US" sz="1050" dirty="0"/>
          </a:p>
        </p:txBody>
      </p:sp>
      <p:sp>
        <p:nvSpPr>
          <p:cNvPr id="12" name="Shape 7"/>
          <p:cNvSpPr/>
          <p:nvPr/>
        </p:nvSpPr>
        <p:spPr>
          <a:xfrm>
            <a:off x="8412480" y="2898648"/>
            <a:ext cx="585216" cy="585216"/>
          </a:xfrm>
          <a:prstGeom prst="ellipse">
            <a:avLst/>
          </a:prstGeom>
          <a:solidFill>
            <a:srgbClr val="ECEEDD"/>
          </a:solidFill>
          <a:ln w="12700">
            <a:solidFill>
              <a:srgbClr val="ECEEDD"/>
            </a:solidFill>
            <a:prstDash val="solid"/>
          </a:ln>
        </p:spPr>
      </p:sp>
      <p:pic>
        <p:nvPicPr>
          <p:cNvPr id="13" name="Image 1" descr="preencoded.png">    </p:cNvPr>
          <p:cNvPicPr>
            <a:picLocks noChangeAspect="1"/>
          </p:cNvPicPr>
          <p:nvPr/>
        </p:nvPicPr>
        <p:blipFill>
          <a:blip r:embed="rId4"/>
          <a:stretch>
            <a:fillRect/>
          </a:stretch>
        </p:blipFill>
        <p:spPr>
          <a:xfrm>
            <a:off x="8540496" y="3026664"/>
            <a:ext cx="329184" cy="329184"/>
          </a:xfrm>
          <a:prstGeom prst="rect">
            <a:avLst/>
          </a:prstGeom>
        </p:spPr>
      </p:pic>
      <p:sp>
        <p:nvSpPr>
          <p:cNvPr id="14" name="Text 8"/>
          <p:cNvSpPr txBox="1"/>
          <p:nvPr/>
        </p:nvSpPr>
        <p:spPr>
          <a:xfrm>
            <a:off x="9162288" y="2880360"/>
            <a:ext cx="2270455"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5,4 Mio werden Eigenkapital</a:t>
            </a:r>
            <a:endParaRPr lang="en-US" sz="1300" dirty="0"/>
          </a:p>
        </p:txBody>
      </p:sp>
      <p:sp>
        <p:nvSpPr>
          <p:cNvPr id="15" name="Text 9"/>
          <p:cNvSpPr txBox="1"/>
          <p:nvPr/>
        </p:nvSpPr>
        <p:spPr>
          <a:xfrm>
            <a:off x="9162288" y="3154680"/>
            <a:ext cx="2270455" cy="64008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Beide Gruppenforderungen werden per Kapitalerhöhung gewandelt — Eigenkapitalquote 52,9 %, keine Gruppendarlehen mehr.</a:t>
            </a:r>
            <a:endParaRPr lang="en-US" sz="1050" dirty="0"/>
          </a:p>
        </p:txBody>
      </p:sp>
      <p:sp>
        <p:nvSpPr>
          <p:cNvPr id="16" name="Shape 10"/>
          <p:cNvSpPr/>
          <p:nvPr/>
        </p:nvSpPr>
        <p:spPr>
          <a:xfrm>
            <a:off x="8412480" y="4014216"/>
            <a:ext cx="585216" cy="585216"/>
          </a:xfrm>
          <a:prstGeom prst="ellipse">
            <a:avLst/>
          </a:prstGeom>
          <a:solidFill>
            <a:srgbClr val="ECEEDD"/>
          </a:solidFill>
          <a:ln w="12700">
            <a:solidFill>
              <a:srgbClr val="ECEEDD"/>
            </a:solidFill>
            <a:prstDash val="solid"/>
          </a:ln>
        </p:spPr>
      </p:sp>
      <p:pic>
        <p:nvPicPr>
          <p:cNvPr id="17" name="Image 2" descr="preencoded.png">    </p:cNvPr>
          <p:cNvPicPr>
            <a:picLocks noChangeAspect="1"/>
          </p:cNvPicPr>
          <p:nvPr/>
        </p:nvPicPr>
        <p:blipFill>
          <a:blip r:embed="rId5"/>
          <a:stretch>
            <a:fillRect/>
          </a:stretch>
        </p:blipFill>
        <p:spPr>
          <a:xfrm>
            <a:off x="8540496" y="4142232"/>
            <a:ext cx="329184" cy="329184"/>
          </a:xfrm>
          <a:prstGeom prst="rect">
            <a:avLst/>
          </a:prstGeom>
        </p:spPr>
      </p:pic>
      <p:sp>
        <p:nvSpPr>
          <p:cNvPr id="18" name="Text 11"/>
          <p:cNvSpPr txBox="1"/>
          <p:nvPr/>
        </p:nvSpPr>
        <p:spPr>
          <a:xfrm>
            <a:off x="9162288" y="3995928"/>
            <a:ext cx="2270455" cy="274320"/>
          </a:xfrm>
          <a:prstGeom prst="rect">
            <a:avLst/>
          </a:prstGeom>
          <a:noFill/>
          <a:ln/>
        </p:spPr>
        <p:txBody>
          <a:bodyPr wrap="square" lIns="0" tIns="0" rIns="0" bIns="0" rtlCol="0" anchor="ctr"/>
          <a:lstStyle/>
          <a:p>
            <a:pPr indent="0" marL="0">
              <a:buNone/>
            </a:pPr>
            <a:r>
              <a:rPr lang="en-US" sz="1300" b="1" dirty="0">
                <a:solidFill>
                  <a:srgbClr val="1F261A"/>
                </a:solidFill>
                <a:latin typeface="Arial" pitchFamily="34" charset="0"/>
                <a:ea typeface="Arial" pitchFamily="34" charset="-122"/>
                <a:cs typeface="Arial" pitchFamily="34" charset="-120"/>
              </a:rPr>
              <a:t>5,0 Mio Bank im 1. Rang</a:t>
            </a:r>
            <a:endParaRPr lang="en-US" sz="1300" dirty="0"/>
          </a:p>
        </p:txBody>
      </p:sp>
      <p:sp>
        <p:nvSpPr>
          <p:cNvPr id="19" name="Text 12"/>
          <p:cNvSpPr txBox="1"/>
          <p:nvPr/>
        </p:nvSpPr>
        <p:spPr>
          <a:xfrm>
            <a:off x="9162288" y="4270248"/>
            <a:ext cx="2270455" cy="64008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Die Hypothek löst die Kaufpreisschuld ab und vollzieht den Landkauf.</a:t>
            </a:r>
            <a:endParaRPr lang="en-US" sz="1050" dirty="0"/>
          </a:p>
        </p:txBody>
      </p:sp>
      <p:sp>
        <p:nvSpPr>
          <p:cNvPr id="20" name="Shape 13"/>
          <p:cNvSpPr/>
          <p:nvPr/>
        </p:nvSpPr>
        <p:spPr>
          <a:xfrm>
            <a:off x="576072" y="5349240"/>
            <a:ext cx="11039551" cy="566928"/>
          </a:xfrm>
          <a:prstGeom prst="roundRect">
            <a:avLst>
              <a:gd name="adj" fmla="val 14516"/>
            </a:avLst>
          </a:prstGeom>
          <a:solidFill>
            <a:srgbClr val="F8EFD4"/>
          </a:solidFill>
          <a:ln w="12700">
            <a:solidFill>
              <a:srgbClr val="F8EFD4"/>
            </a:solidFill>
            <a:prstDash val="solid"/>
          </a:ln>
        </p:spPr>
      </p:sp>
      <p:sp>
        <p:nvSpPr>
          <p:cNvPr id="21" name="Text 14"/>
          <p:cNvSpPr txBox="1"/>
          <p:nvPr/>
        </p:nvSpPr>
        <p:spPr>
          <a:xfrm>
            <a:off x="740664" y="5422392"/>
            <a:ext cx="10710367" cy="420624"/>
          </a:xfrm>
          <a:prstGeom prst="rect">
            <a:avLst/>
          </a:prstGeom>
          <a:noFill/>
          <a:ln/>
        </p:spPr>
        <p:txBody>
          <a:bodyPr wrap="square" lIns="0" tIns="0" rIns="0" bIns="0" rtlCol="0" anchor="ctr"/>
          <a:lstStyle/>
          <a:p>
            <a:pPr indent="0" marL="0">
              <a:buNone/>
            </a:pPr>
            <a:r>
              <a:rPr lang="en-US" sz="1050" dirty="0">
                <a:solidFill>
                  <a:srgbClr val="1F261A"/>
                </a:solidFill>
                <a:latin typeface="Arial" pitchFamily="34" charset="0"/>
                <a:ea typeface="Arial" pitchFamily="34" charset="-122"/>
                <a:cs typeface="Arial" pitchFamily="34" charset="-120"/>
              </a:rPr>
              <a:t>Die Kaufpreisschuld von CHF 4,86 Mio ist fällig bei der Eigentumsübertragung; Bedingung ist der Lex-Koller-Beschluss bis 23.12.2026. Genau dafür braucht es die Hypothek.</a:t>
            </a:r>
            <a:endParaRPr lang="en-US" sz="1050" dirty="0"/>
          </a:p>
        </p:txBody>
      </p:sp>
      <p:sp>
        <p:nvSpPr>
          <p:cNvPr id="22" name="Text 15"/>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23" name="Text 16"/>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24" name="Text 17"/>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Die Wertbrücke: vom Rohland zum bewilligten Bauland</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Wert pro m² Bauzone — was die Entwicklung aus dem Land gemacht hat</a:t>
            </a:r>
            <a:endParaRPr lang="en-US" sz="1200" dirty="0"/>
          </a:p>
        </p:txBody>
      </p:sp>
      <p:graphicFrame>
        <p:nvGraphicFramePr>
          <p:cNvPr id="5" name="Chart 0" descr=""/>
          <p:cNvGraphicFramePr/>
          <p:nvPr/>
        </p:nvGraphicFramePr>
        <p:xfrm>
          <a:off x="576072" y="1508760"/>
          <a:ext cx="6949440" cy="4114800"/>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7818120" y="1508760"/>
            <a:ext cx="3797503" cy="1234440"/>
          </a:xfrm>
          <a:prstGeom prst="roundRect">
            <a:avLst>
              <a:gd name="adj" fmla="val 8148"/>
            </a:avLst>
          </a:prstGeom>
          <a:solidFill>
            <a:srgbClr val="FFFFFF"/>
          </a:solidFill>
          <a:ln w="9525">
            <a:solidFill>
              <a:srgbClr val="DDE3C9"/>
            </a:solidFill>
            <a:prstDash val="solid"/>
          </a:ln>
        </p:spPr>
      </p:sp>
      <p:sp>
        <p:nvSpPr>
          <p:cNvPr id="7" name="Shape 4"/>
          <p:cNvSpPr/>
          <p:nvPr/>
        </p:nvSpPr>
        <p:spPr>
          <a:xfrm>
            <a:off x="7918704" y="1508760"/>
            <a:ext cx="3596335" cy="41148"/>
          </a:xfrm>
          <a:prstGeom prst="rect">
            <a:avLst/>
          </a:prstGeom>
          <a:solidFill>
            <a:srgbClr val="5D603E"/>
          </a:solidFill>
          <a:ln w="12700">
            <a:solidFill>
              <a:srgbClr val="5D603E"/>
            </a:solidFill>
            <a:prstDash val="solid"/>
          </a:ln>
        </p:spPr>
      </p:sp>
      <p:sp>
        <p:nvSpPr>
          <p:cNvPr id="8" name="Text 5"/>
          <p:cNvSpPr txBox="1"/>
          <p:nvPr/>
        </p:nvSpPr>
        <p:spPr>
          <a:xfrm>
            <a:off x="8019288" y="1691640"/>
            <a:ext cx="3395167"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BAULAND INKL. ENTWICKLUNG, KALKULATION 2022</a:t>
            </a:r>
            <a:endParaRPr lang="en-US" sz="850" dirty="0"/>
          </a:p>
        </p:txBody>
      </p:sp>
      <p:sp>
        <p:nvSpPr>
          <p:cNvPr id="9" name="Text 6"/>
          <p:cNvSpPr txBox="1"/>
          <p:nvPr/>
        </p:nvSpPr>
        <p:spPr>
          <a:xfrm>
            <a:off x="8019288" y="1965960"/>
            <a:ext cx="3395167"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7,2</a:t>
            </a:r>
            <a:pPr indent="0" marL="0">
              <a:buNone/>
            </a:pPr>
            <a:r>
              <a:rPr lang="en-US" sz="1100" dirty="0">
                <a:solidFill>
                  <a:srgbClr val="68705F"/>
                </a:solidFill>
                <a:latin typeface="Arial" pitchFamily="34" charset="0"/>
                <a:ea typeface="Arial" pitchFamily="34" charset="-122"/>
                <a:cs typeface="Arial" pitchFamily="34" charset="-120"/>
              </a:rPr>
              <a:t>  Mio CHF</a:t>
            </a:r>
            <a:endParaRPr lang="en-US" sz="3000" dirty="0"/>
          </a:p>
        </p:txBody>
      </p:sp>
      <p:sp>
        <p:nvSpPr>
          <p:cNvPr id="10" name="Text 7"/>
          <p:cNvSpPr txBox="1"/>
          <p:nvPr/>
        </p:nvSpPr>
        <p:spPr>
          <a:xfrm>
            <a:off x="8019288" y="2551176"/>
            <a:ext cx="3395167" cy="4572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632.50 CHF/m² · interne Kalkulation 2022</a:t>
            </a:r>
            <a:endParaRPr lang="en-US" sz="1000" dirty="0"/>
          </a:p>
        </p:txBody>
      </p:sp>
      <p:sp>
        <p:nvSpPr>
          <p:cNvPr id="11" name="Shape 8"/>
          <p:cNvSpPr/>
          <p:nvPr/>
        </p:nvSpPr>
        <p:spPr>
          <a:xfrm>
            <a:off x="7818120" y="2834640"/>
            <a:ext cx="3797503" cy="1234440"/>
          </a:xfrm>
          <a:prstGeom prst="roundRect">
            <a:avLst>
              <a:gd name="adj" fmla="val 8148"/>
            </a:avLst>
          </a:prstGeom>
          <a:solidFill>
            <a:srgbClr val="FFFFFF"/>
          </a:solidFill>
          <a:ln w="9525">
            <a:solidFill>
              <a:srgbClr val="DDE3C9"/>
            </a:solidFill>
            <a:prstDash val="solid"/>
          </a:ln>
        </p:spPr>
      </p:sp>
      <p:sp>
        <p:nvSpPr>
          <p:cNvPr id="12" name="Shape 9"/>
          <p:cNvSpPr/>
          <p:nvPr/>
        </p:nvSpPr>
        <p:spPr>
          <a:xfrm>
            <a:off x="7918704" y="2834640"/>
            <a:ext cx="3596335" cy="41148"/>
          </a:xfrm>
          <a:prstGeom prst="rect">
            <a:avLst/>
          </a:prstGeom>
          <a:solidFill>
            <a:srgbClr val="2E3234"/>
          </a:solidFill>
          <a:ln w="12700">
            <a:solidFill>
              <a:srgbClr val="2E3234"/>
            </a:solidFill>
            <a:prstDash val="solid"/>
          </a:ln>
        </p:spPr>
      </p:sp>
      <p:sp>
        <p:nvSpPr>
          <p:cNvPr id="13" name="Text 10"/>
          <p:cNvSpPr txBox="1"/>
          <p:nvPr/>
        </p:nvSpPr>
        <p:spPr>
          <a:xfrm>
            <a:off x="8019288" y="3017520"/>
            <a:ext cx="3395167"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BUCHWERT BKP 0 LAND + ENTWICKLUNG</a:t>
            </a:r>
            <a:endParaRPr lang="en-US" sz="850" dirty="0"/>
          </a:p>
        </p:txBody>
      </p:sp>
      <p:sp>
        <p:nvSpPr>
          <p:cNvPr id="14" name="Text 11"/>
          <p:cNvSpPr txBox="1"/>
          <p:nvPr/>
        </p:nvSpPr>
        <p:spPr>
          <a:xfrm>
            <a:off x="8019288" y="3291840"/>
            <a:ext cx="3395167"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7,4</a:t>
            </a:r>
            <a:pPr indent="0" marL="0">
              <a:buNone/>
            </a:pPr>
            <a:r>
              <a:rPr lang="en-US" sz="1100" dirty="0">
                <a:solidFill>
                  <a:srgbClr val="68705F"/>
                </a:solidFill>
                <a:latin typeface="Arial" pitchFamily="34" charset="0"/>
                <a:ea typeface="Arial" pitchFamily="34" charset="-122"/>
                <a:cs typeface="Arial" pitchFamily="34" charset="-120"/>
              </a:rPr>
              <a:t>  Mio CHF</a:t>
            </a:r>
            <a:endParaRPr lang="en-US" sz="3000" dirty="0"/>
          </a:p>
        </p:txBody>
      </p:sp>
      <p:sp>
        <p:nvSpPr>
          <p:cNvPr id="15" name="Text 12"/>
          <p:cNvSpPr txBox="1"/>
          <p:nvPr/>
        </p:nvSpPr>
        <p:spPr>
          <a:xfrm>
            <a:off x="8019288" y="3877056"/>
            <a:ext cx="3395167" cy="4572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650.65 CHF/m² · Bilanz ohne Planung</a:t>
            </a:r>
            <a:endParaRPr lang="en-US" sz="1000" dirty="0"/>
          </a:p>
        </p:txBody>
      </p:sp>
      <p:sp>
        <p:nvSpPr>
          <p:cNvPr id="16" name="Shape 13"/>
          <p:cNvSpPr/>
          <p:nvPr/>
        </p:nvSpPr>
        <p:spPr>
          <a:xfrm>
            <a:off x="7818120" y="4160520"/>
            <a:ext cx="3797503" cy="1234440"/>
          </a:xfrm>
          <a:prstGeom prst="roundRect">
            <a:avLst>
              <a:gd name="adj" fmla="val 8148"/>
            </a:avLst>
          </a:prstGeom>
          <a:solidFill>
            <a:srgbClr val="FFFFFF"/>
          </a:solidFill>
          <a:ln w="9525">
            <a:solidFill>
              <a:srgbClr val="DDE3C9"/>
            </a:solidFill>
            <a:prstDash val="solid"/>
          </a:ln>
        </p:spPr>
      </p:sp>
      <p:sp>
        <p:nvSpPr>
          <p:cNvPr id="17" name="Shape 14"/>
          <p:cNvSpPr/>
          <p:nvPr/>
        </p:nvSpPr>
        <p:spPr>
          <a:xfrm>
            <a:off x="7918704" y="4160520"/>
            <a:ext cx="3596335" cy="41148"/>
          </a:xfrm>
          <a:prstGeom prst="rect">
            <a:avLst/>
          </a:prstGeom>
          <a:solidFill>
            <a:srgbClr val="5A7D20"/>
          </a:solidFill>
          <a:ln w="12700">
            <a:solidFill>
              <a:srgbClr val="5A7D20"/>
            </a:solidFill>
            <a:prstDash val="solid"/>
          </a:ln>
        </p:spPr>
      </p:sp>
      <p:sp>
        <p:nvSpPr>
          <p:cNvPr id="18" name="Text 15"/>
          <p:cNvSpPr txBox="1"/>
          <p:nvPr/>
        </p:nvSpPr>
        <p:spPr>
          <a:xfrm>
            <a:off x="8019288" y="4343400"/>
            <a:ext cx="3395167" cy="256032"/>
          </a:xfrm>
          <a:prstGeom prst="rect">
            <a:avLst/>
          </a:prstGeom>
          <a:noFill/>
          <a:ln/>
        </p:spPr>
        <p:txBody>
          <a:bodyPr wrap="square" lIns="0" tIns="0" rIns="0" bIns="0" rtlCol="0" anchor="ctr"/>
          <a:lstStyle/>
          <a:p>
            <a:pPr indent="0" marL="0">
              <a:buNone/>
            </a:pPr>
            <a:r>
              <a:rPr lang="en-US" sz="850" b="1" spc="200" kern="0" dirty="0">
                <a:solidFill>
                  <a:srgbClr val="68705F"/>
                </a:solidFill>
                <a:latin typeface="Arial" pitchFamily="34" charset="0"/>
                <a:ea typeface="Arial" pitchFamily="34" charset="-122"/>
                <a:cs typeface="Arial" pitchFamily="34" charset="-120"/>
              </a:rPr>
              <a:t>ZIELWERT BEWILLIGTES BAULAND</a:t>
            </a:r>
            <a:endParaRPr lang="en-US" sz="850" dirty="0"/>
          </a:p>
        </p:txBody>
      </p:sp>
      <p:sp>
        <p:nvSpPr>
          <p:cNvPr id="19" name="Text 16"/>
          <p:cNvSpPr txBox="1"/>
          <p:nvPr/>
        </p:nvSpPr>
        <p:spPr>
          <a:xfrm>
            <a:off x="8019288" y="4617720"/>
            <a:ext cx="3395167" cy="566928"/>
          </a:xfrm>
          <a:prstGeom prst="rect">
            <a:avLst/>
          </a:prstGeom>
          <a:noFill/>
          <a:ln/>
        </p:spPr>
        <p:txBody>
          <a:bodyPr wrap="square" lIns="0" tIns="0" rIns="0" bIns="0" rtlCol="0" anchor="ctr"/>
          <a:lstStyle/>
          <a:p>
            <a:pPr indent="0" marL="0">
              <a:buNone/>
            </a:pPr>
            <a:r>
              <a:rPr lang="en-US" sz="3000" dirty="0">
                <a:solidFill>
                  <a:srgbClr val="1F261A"/>
                </a:solidFill>
                <a:latin typeface="Georgia" pitchFamily="34" charset="0"/>
                <a:ea typeface="Georgia" pitchFamily="34" charset="-122"/>
                <a:cs typeface="Georgia" pitchFamily="34" charset="-120"/>
              </a:rPr>
              <a:t>9,1</a:t>
            </a:r>
            <a:pPr indent="0" marL="0">
              <a:buNone/>
            </a:pPr>
            <a:r>
              <a:rPr lang="en-US" sz="1100" dirty="0">
                <a:solidFill>
                  <a:srgbClr val="68705F"/>
                </a:solidFill>
                <a:latin typeface="Arial" pitchFamily="34" charset="0"/>
                <a:ea typeface="Arial" pitchFamily="34" charset="-122"/>
                <a:cs typeface="Arial" pitchFamily="34" charset="-120"/>
              </a:rPr>
              <a:t>  Mio CHF</a:t>
            </a:r>
            <a:endParaRPr lang="en-US" sz="3000" dirty="0"/>
          </a:p>
        </p:txBody>
      </p:sp>
      <p:sp>
        <p:nvSpPr>
          <p:cNvPr id="20" name="Text 17"/>
          <p:cNvSpPr txBox="1"/>
          <p:nvPr/>
        </p:nvSpPr>
        <p:spPr>
          <a:xfrm>
            <a:off x="8019288" y="5202936"/>
            <a:ext cx="3395167" cy="457200"/>
          </a:xfrm>
          <a:prstGeom prst="rect">
            <a:avLst/>
          </a:prstGeom>
          <a:noFill/>
          <a:ln/>
        </p:spPr>
        <p:txBody>
          <a:bodyPr wrap="square" lIns="0" tIns="0" rIns="0" bIns="0" rtlCol="0" anchor="t"/>
          <a:lstStyle/>
          <a:p>
            <a:pPr indent="0" marL="0">
              <a:buNone/>
            </a:pPr>
            <a:r>
              <a:rPr lang="en-US" sz="1000" dirty="0">
                <a:solidFill>
                  <a:srgbClr val="68705F"/>
                </a:solidFill>
                <a:latin typeface="Arial" pitchFamily="34" charset="0"/>
                <a:ea typeface="Arial" pitchFamily="34" charset="-122"/>
                <a:cs typeface="Arial" pitchFamily="34" charset="-120"/>
              </a:rPr>
              <a:t>800 CHF/m² · interne Einschätzung</a:t>
            </a:r>
            <a:endParaRPr lang="en-US" sz="1000" dirty="0"/>
          </a:p>
        </p:txBody>
      </p:sp>
      <p:sp>
        <p:nvSpPr>
          <p:cNvPr id="21" name="Text 18"/>
          <p:cNvSpPr txBox="1"/>
          <p:nvPr/>
        </p:nvSpPr>
        <p:spPr>
          <a:xfrm>
            <a:off x="576072" y="5669280"/>
            <a:ext cx="11039551" cy="457200"/>
          </a:xfrm>
          <a:prstGeom prst="rect">
            <a:avLst/>
          </a:prstGeom>
          <a:noFill/>
          <a:ln/>
        </p:spPr>
        <p:txBody>
          <a:bodyPr wrap="square" lIns="0" tIns="0" rIns="0" bIns="0" rtlCol="0" anchor="ctr"/>
          <a:lstStyle/>
          <a:p>
            <a:pPr indent="0" marL="0">
              <a:buNone/>
            </a:pPr>
            <a:r>
              <a:rPr lang="en-US" sz="950" dirty="0">
                <a:solidFill>
                  <a:srgbClr val="8B9182"/>
                </a:solidFill>
                <a:latin typeface="Arial" pitchFamily="34" charset="0"/>
                <a:ea typeface="Arial" pitchFamily="34" charset="-122"/>
                <a:cs typeface="Arial" pitchFamily="34" charset="-120"/>
              </a:rPr>
              <a:t>Die CHF 632.50/m² stammen aus der internen Entwicklungskosten- und Gewinnberechnung von 2022 (Bauland inklusive Entwicklung, vor Baubewilligung); der Zielwert von CHF 800/m² ist eine interne Einschätzung für bewilligtes Bauland. Beides sind keine Schätzungen — die beauftragte Verkehrswertschätzung ersetzt beide Zahlen.</a:t>
            </a:r>
            <a:endParaRPr lang="en-US" sz="950" dirty="0"/>
          </a:p>
        </p:txBody>
      </p:sp>
      <p:sp>
        <p:nvSpPr>
          <p:cNvPr id="22" name="Text 19"/>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23" name="Text 20"/>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24" name="Text 21"/>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7EC"/>
        </a:solidFill>
      </p:bgPr>
    </p:bg>
    <p:spTree>
      <p:nvGrpSpPr>
        <p:cNvPr id="1" name=""/>
        <p:cNvGrpSpPr/>
        <p:nvPr/>
      </p:nvGrpSpPr>
      <p:grpSpPr>
        <a:xfrm>
          <a:off x="0" y="0"/>
          <a:ext cx="0" cy="0"/>
          <a:chOff x="0" y="0"/>
          <a:chExt cx="0" cy="0"/>
        </a:xfrm>
      </p:grpSpPr>
      <p:sp>
        <p:nvSpPr>
          <p:cNvPr id="2" name="Text 0"/>
          <p:cNvSpPr txBox="1"/>
          <p:nvPr/>
        </p:nvSpPr>
        <p:spPr>
          <a:xfrm>
            <a:off x="576072" y="384048"/>
            <a:ext cx="11039551" cy="566928"/>
          </a:xfrm>
          <a:prstGeom prst="rect">
            <a:avLst/>
          </a:prstGeom>
          <a:noFill/>
          <a:ln/>
        </p:spPr>
        <p:txBody>
          <a:bodyPr wrap="square" lIns="0" tIns="0" rIns="0" bIns="0" rtlCol="0" anchor="ctr"/>
          <a:lstStyle/>
          <a:p>
            <a:pPr indent="0" marL="0">
              <a:buNone/>
            </a:pPr>
            <a:r>
              <a:rPr lang="en-US" sz="2600" dirty="0">
                <a:solidFill>
                  <a:srgbClr val="1F261A"/>
                </a:solidFill>
                <a:latin typeface="Georgia" pitchFamily="34" charset="0"/>
                <a:ea typeface="Georgia" pitchFamily="34" charset="-122"/>
                <a:cs typeface="Georgia" pitchFamily="34" charset="-120"/>
              </a:rPr>
              <a:t>Warum diese Werte belastbar sind</a:t>
            </a:r>
            <a:endParaRPr lang="en-US" sz="2600" dirty="0"/>
          </a:p>
        </p:txBody>
      </p:sp>
      <p:sp>
        <p:nvSpPr>
          <p:cNvPr id="3" name="Shape 1"/>
          <p:cNvSpPr/>
          <p:nvPr/>
        </p:nvSpPr>
        <p:spPr>
          <a:xfrm>
            <a:off x="576072" y="1024128"/>
            <a:ext cx="11039551" cy="0"/>
          </a:xfrm>
          <a:prstGeom prst="line">
            <a:avLst/>
          </a:prstGeom>
          <a:noFill/>
          <a:ln w="9525">
            <a:solidFill>
              <a:srgbClr val="DDE3C9"/>
            </a:solidFill>
            <a:prstDash val="solid"/>
          </a:ln>
        </p:spPr>
      </p:sp>
      <p:sp>
        <p:nvSpPr>
          <p:cNvPr id="4" name="Text 2"/>
          <p:cNvSpPr txBox="1"/>
          <p:nvPr/>
        </p:nvSpPr>
        <p:spPr>
          <a:xfrm>
            <a:off x="576072" y="1078992"/>
            <a:ext cx="11039551" cy="310896"/>
          </a:xfrm>
          <a:prstGeom prst="rect">
            <a:avLst/>
          </a:prstGeom>
          <a:noFill/>
          <a:ln/>
        </p:spPr>
        <p:txBody>
          <a:bodyPr wrap="square" lIns="0" tIns="0" rIns="0" bIns="0" rtlCol="0" anchor="ctr"/>
          <a:lstStyle/>
          <a:p>
            <a:pPr indent="0" marL="0">
              <a:buNone/>
            </a:pPr>
            <a:r>
              <a:rPr lang="en-US" sz="1200" dirty="0">
                <a:solidFill>
                  <a:srgbClr val="68705F"/>
                </a:solidFill>
                <a:latin typeface="Arial" pitchFamily="34" charset="0"/>
                <a:ea typeface="Arial" pitchFamily="34" charset="-122"/>
                <a:cs typeface="Arial" pitchFamily="34" charset="-120"/>
              </a:rPr>
              <a:t>Drei Belege, die eine Bank prüfen kann</a:t>
            </a:r>
            <a:endParaRPr lang="en-US" sz="1200" dirty="0"/>
          </a:p>
        </p:txBody>
      </p:sp>
      <p:sp>
        <p:nvSpPr>
          <p:cNvPr id="5" name="Shape 3"/>
          <p:cNvSpPr/>
          <p:nvPr/>
        </p:nvSpPr>
        <p:spPr>
          <a:xfrm>
            <a:off x="576072" y="1554480"/>
            <a:ext cx="3496970" cy="3246120"/>
          </a:xfrm>
          <a:prstGeom prst="roundRect">
            <a:avLst>
              <a:gd name="adj" fmla="val 3099"/>
            </a:avLst>
          </a:prstGeom>
          <a:solidFill>
            <a:srgbClr val="FFFFFF"/>
          </a:solidFill>
          <a:ln w="9525">
            <a:solidFill>
              <a:srgbClr val="DDE3C9"/>
            </a:solidFill>
            <a:prstDash val="solid"/>
          </a:ln>
        </p:spPr>
      </p:sp>
      <p:sp>
        <p:nvSpPr>
          <p:cNvPr id="6" name="Shape 4"/>
          <p:cNvSpPr/>
          <p:nvPr/>
        </p:nvSpPr>
        <p:spPr>
          <a:xfrm>
            <a:off x="676656" y="1554480"/>
            <a:ext cx="3295802" cy="41148"/>
          </a:xfrm>
          <a:prstGeom prst="rect">
            <a:avLst/>
          </a:prstGeom>
          <a:solidFill>
            <a:srgbClr val="5A7D20"/>
          </a:solidFill>
          <a:ln w="12700">
            <a:solidFill>
              <a:srgbClr val="5A7D20"/>
            </a:solidFill>
            <a:prstDash val="solid"/>
          </a:ln>
        </p:spPr>
      </p:sp>
      <p:sp>
        <p:nvSpPr>
          <p:cNvPr id="7" name="Shape 5"/>
          <p:cNvSpPr/>
          <p:nvPr/>
        </p:nvSpPr>
        <p:spPr>
          <a:xfrm>
            <a:off x="804672" y="1828800"/>
            <a:ext cx="713232" cy="713232"/>
          </a:xfrm>
          <a:prstGeom prst="ellipse">
            <a:avLst/>
          </a:prstGeom>
          <a:solidFill>
            <a:srgbClr val="ECEEDD"/>
          </a:solidFill>
          <a:ln w="12700">
            <a:solidFill>
              <a:srgbClr val="ECEEDD"/>
            </a:solidFill>
            <a:prstDash val="solid"/>
          </a:ln>
        </p:spPr>
      </p:sp>
      <p:pic>
        <p:nvPicPr>
          <p:cNvPr id="8" name="Image 0" descr="preencoded.png">    </p:cNvPr>
          <p:cNvPicPr>
            <a:picLocks noChangeAspect="1"/>
          </p:cNvPicPr>
          <p:nvPr/>
        </p:nvPicPr>
        <p:blipFill>
          <a:blip r:embed="rId1"/>
          <a:stretch>
            <a:fillRect/>
          </a:stretch>
        </p:blipFill>
        <p:spPr>
          <a:xfrm>
            <a:off x="932688" y="1956816"/>
            <a:ext cx="457200" cy="457200"/>
          </a:xfrm>
          <a:prstGeom prst="rect">
            <a:avLst/>
          </a:prstGeom>
        </p:spPr>
      </p:pic>
      <p:sp>
        <p:nvSpPr>
          <p:cNvPr id="9" name="Text 6"/>
          <p:cNvSpPr txBox="1"/>
          <p:nvPr/>
        </p:nvSpPr>
        <p:spPr>
          <a:xfrm>
            <a:off x="804672" y="2651760"/>
            <a:ext cx="3039770" cy="594360"/>
          </a:xfrm>
          <a:prstGeom prst="rect">
            <a:avLst/>
          </a:prstGeom>
          <a:noFill/>
          <a:ln/>
        </p:spPr>
        <p:txBody>
          <a:bodyPr wrap="square" lIns="0" tIns="0" rIns="0" bIns="0" rtlCol="0" anchor="t"/>
          <a:lstStyle/>
          <a:p>
            <a:pPr indent="0" marL="0">
              <a:buNone/>
            </a:pPr>
            <a:r>
              <a:rPr lang="en-US" sz="1700" dirty="0">
                <a:solidFill>
                  <a:srgbClr val="1F261A"/>
                </a:solidFill>
                <a:latin typeface="Georgia" pitchFamily="34" charset="0"/>
                <a:ea typeface="Georgia" pitchFamily="34" charset="-122"/>
                <a:cs typeface="Georgia" pitchFamily="34" charset="-120"/>
              </a:rPr>
              <a:t>Rechtskräftige Baubewilligung</a:t>
            </a:r>
            <a:endParaRPr lang="en-US" sz="1700" dirty="0"/>
          </a:p>
        </p:txBody>
      </p:sp>
      <p:sp>
        <p:nvSpPr>
          <p:cNvPr id="10" name="Text 7"/>
          <p:cNvSpPr txBox="1"/>
          <p:nvPr/>
        </p:nvSpPr>
        <p:spPr>
          <a:xfrm>
            <a:off x="804672" y="3291840"/>
            <a:ext cx="3039770" cy="141732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Die 1. Etappe (Gebäude A, B, C) ist bewilligt. Bewilligtes Bauland in der Gewerbezone trägt einen anderen Wert als Rohland — das ist der Kern der Wertsteigerung. Datum und Verfügung liegen im Datenraum.</a:t>
            </a:r>
            <a:endParaRPr lang="en-US" sz="1050" dirty="0"/>
          </a:p>
        </p:txBody>
      </p:sp>
      <p:sp>
        <p:nvSpPr>
          <p:cNvPr id="11" name="Shape 8"/>
          <p:cNvSpPr/>
          <p:nvPr/>
        </p:nvSpPr>
        <p:spPr>
          <a:xfrm>
            <a:off x="4347362" y="1554480"/>
            <a:ext cx="3496970" cy="3246120"/>
          </a:xfrm>
          <a:prstGeom prst="roundRect">
            <a:avLst>
              <a:gd name="adj" fmla="val 3099"/>
            </a:avLst>
          </a:prstGeom>
          <a:solidFill>
            <a:srgbClr val="FFFFFF"/>
          </a:solidFill>
          <a:ln w="9525">
            <a:solidFill>
              <a:srgbClr val="DDE3C9"/>
            </a:solidFill>
            <a:prstDash val="solid"/>
          </a:ln>
        </p:spPr>
      </p:sp>
      <p:sp>
        <p:nvSpPr>
          <p:cNvPr id="12" name="Shape 9"/>
          <p:cNvSpPr/>
          <p:nvPr/>
        </p:nvSpPr>
        <p:spPr>
          <a:xfrm>
            <a:off x="4447946" y="1554480"/>
            <a:ext cx="3295802" cy="41148"/>
          </a:xfrm>
          <a:prstGeom prst="rect">
            <a:avLst/>
          </a:prstGeom>
          <a:solidFill>
            <a:srgbClr val="5D603E"/>
          </a:solidFill>
          <a:ln w="12700">
            <a:solidFill>
              <a:srgbClr val="5D603E"/>
            </a:solidFill>
            <a:prstDash val="solid"/>
          </a:ln>
        </p:spPr>
      </p:sp>
      <p:sp>
        <p:nvSpPr>
          <p:cNvPr id="13" name="Shape 10"/>
          <p:cNvSpPr/>
          <p:nvPr/>
        </p:nvSpPr>
        <p:spPr>
          <a:xfrm>
            <a:off x="4575962" y="1828800"/>
            <a:ext cx="713232" cy="713232"/>
          </a:xfrm>
          <a:prstGeom prst="ellipse">
            <a:avLst/>
          </a:prstGeom>
          <a:solidFill>
            <a:srgbClr val="ECEEDD"/>
          </a:solidFill>
          <a:ln w="12700">
            <a:solidFill>
              <a:srgbClr val="ECEEDD"/>
            </a:solidFill>
            <a:prstDash val="solid"/>
          </a:ln>
        </p:spPr>
      </p:sp>
      <p:pic>
        <p:nvPicPr>
          <p:cNvPr id="14" name="Image 1" descr="preencoded.png">    </p:cNvPr>
          <p:cNvPicPr>
            <a:picLocks noChangeAspect="1"/>
          </p:cNvPicPr>
          <p:nvPr/>
        </p:nvPicPr>
        <p:blipFill>
          <a:blip r:embed="rId2"/>
          <a:stretch>
            <a:fillRect/>
          </a:stretch>
        </p:blipFill>
        <p:spPr>
          <a:xfrm>
            <a:off x="4703978" y="1956816"/>
            <a:ext cx="457200" cy="457200"/>
          </a:xfrm>
          <a:prstGeom prst="rect">
            <a:avLst/>
          </a:prstGeom>
        </p:spPr>
      </p:pic>
      <p:sp>
        <p:nvSpPr>
          <p:cNvPr id="15" name="Text 11"/>
          <p:cNvSpPr txBox="1"/>
          <p:nvPr/>
        </p:nvSpPr>
        <p:spPr>
          <a:xfrm>
            <a:off x="4575962" y="2651760"/>
            <a:ext cx="3039770" cy="594360"/>
          </a:xfrm>
          <a:prstGeom prst="rect">
            <a:avLst/>
          </a:prstGeom>
          <a:noFill/>
          <a:ln/>
        </p:spPr>
        <p:txBody>
          <a:bodyPr wrap="square" lIns="0" tIns="0" rIns="0" bIns="0" rtlCol="0" anchor="t"/>
          <a:lstStyle/>
          <a:p>
            <a:pPr indent="0" marL="0">
              <a:buNone/>
            </a:pPr>
            <a:r>
              <a:rPr lang="en-US" sz="1700" dirty="0">
                <a:solidFill>
                  <a:srgbClr val="1F261A"/>
                </a:solidFill>
                <a:latin typeface="Georgia" pitchFamily="34" charset="0"/>
                <a:ea typeface="Georgia" pitchFamily="34" charset="-122"/>
                <a:cs typeface="Georgia" pitchFamily="34" charset="-120"/>
              </a:rPr>
              <a:t>Notariell beurkundeter Kaufpreis</a:t>
            </a:r>
            <a:endParaRPr lang="en-US" sz="1700" dirty="0"/>
          </a:p>
        </p:txBody>
      </p:sp>
      <p:sp>
        <p:nvSpPr>
          <p:cNvPr id="16" name="Text 12"/>
          <p:cNvSpPr txBox="1"/>
          <p:nvPr/>
        </p:nvSpPr>
        <p:spPr>
          <a:xfrm>
            <a:off x="4575962" y="3291840"/>
            <a:ext cx="3039770" cy="141732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Der Kaufpreis von CHF 4,86 Mio ist ein Drittvergleich mit unabhängigen Verkäuferinnen (Keller AG Ziegeleien, Keller Prefadom AG), öffentlich beurkundet am 11.07.2025. Die Aufteilung in Landwert CHF 350/m² und Vorleistungen stammt aus der Kaufpreisberechnung.</a:t>
            </a:r>
            <a:endParaRPr lang="en-US" sz="1050" dirty="0"/>
          </a:p>
        </p:txBody>
      </p:sp>
      <p:sp>
        <p:nvSpPr>
          <p:cNvPr id="17" name="Shape 13"/>
          <p:cNvSpPr/>
          <p:nvPr/>
        </p:nvSpPr>
        <p:spPr>
          <a:xfrm>
            <a:off x="8118653" y="1554480"/>
            <a:ext cx="3496970" cy="3246120"/>
          </a:xfrm>
          <a:prstGeom prst="roundRect">
            <a:avLst>
              <a:gd name="adj" fmla="val 3099"/>
            </a:avLst>
          </a:prstGeom>
          <a:solidFill>
            <a:srgbClr val="FFFFFF"/>
          </a:solidFill>
          <a:ln w="9525">
            <a:solidFill>
              <a:srgbClr val="DDE3C9"/>
            </a:solidFill>
            <a:prstDash val="solid"/>
          </a:ln>
        </p:spPr>
      </p:sp>
      <p:sp>
        <p:nvSpPr>
          <p:cNvPr id="18" name="Shape 14"/>
          <p:cNvSpPr/>
          <p:nvPr/>
        </p:nvSpPr>
        <p:spPr>
          <a:xfrm>
            <a:off x="8219237" y="1554480"/>
            <a:ext cx="3295802" cy="41148"/>
          </a:xfrm>
          <a:prstGeom prst="rect">
            <a:avLst/>
          </a:prstGeom>
          <a:solidFill>
            <a:srgbClr val="5D603E"/>
          </a:solidFill>
          <a:ln w="12700">
            <a:solidFill>
              <a:srgbClr val="5D603E"/>
            </a:solidFill>
            <a:prstDash val="solid"/>
          </a:ln>
        </p:spPr>
      </p:sp>
      <p:sp>
        <p:nvSpPr>
          <p:cNvPr id="19" name="Shape 15"/>
          <p:cNvSpPr/>
          <p:nvPr/>
        </p:nvSpPr>
        <p:spPr>
          <a:xfrm>
            <a:off x="8347253" y="1828800"/>
            <a:ext cx="713232" cy="713232"/>
          </a:xfrm>
          <a:prstGeom prst="ellipse">
            <a:avLst/>
          </a:prstGeom>
          <a:solidFill>
            <a:srgbClr val="ECEEDD"/>
          </a:solidFill>
          <a:ln w="12700">
            <a:solidFill>
              <a:srgbClr val="ECEEDD"/>
            </a:solidFill>
            <a:prstDash val="solid"/>
          </a:ln>
        </p:spPr>
      </p:sp>
      <p:pic>
        <p:nvPicPr>
          <p:cNvPr id="20" name="Image 2" descr="preencoded.png">    </p:cNvPr>
          <p:cNvPicPr>
            <a:picLocks noChangeAspect="1"/>
          </p:cNvPicPr>
          <p:nvPr/>
        </p:nvPicPr>
        <p:blipFill>
          <a:blip r:embed="rId3"/>
          <a:stretch>
            <a:fillRect/>
          </a:stretch>
        </p:blipFill>
        <p:spPr>
          <a:xfrm>
            <a:off x="8475269" y="1956816"/>
            <a:ext cx="457200" cy="457200"/>
          </a:xfrm>
          <a:prstGeom prst="rect">
            <a:avLst/>
          </a:prstGeom>
        </p:spPr>
      </p:pic>
      <p:sp>
        <p:nvSpPr>
          <p:cNvPr id="21" name="Text 16"/>
          <p:cNvSpPr txBox="1"/>
          <p:nvPr/>
        </p:nvSpPr>
        <p:spPr>
          <a:xfrm>
            <a:off x="8347253" y="2651760"/>
            <a:ext cx="3039770" cy="594360"/>
          </a:xfrm>
          <a:prstGeom prst="rect">
            <a:avLst/>
          </a:prstGeom>
          <a:noFill/>
          <a:ln/>
        </p:spPr>
        <p:txBody>
          <a:bodyPr wrap="square" lIns="0" tIns="0" rIns="0" bIns="0" rtlCol="0" anchor="t"/>
          <a:lstStyle/>
          <a:p>
            <a:pPr indent="0" marL="0">
              <a:buNone/>
            </a:pPr>
            <a:r>
              <a:rPr lang="en-US" sz="1700" dirty="0">
                <a:solidFill>
                  <a:srgbClr val="1F261A"/>
                </a:solidFill>
                <a:latin typeface="Georgia" pitchFamily="34" charset="0"/>
                <a:ea typeface="Georgia" pitchFamily="34" charset="-122"/>
                <a:cs typeface="Georgia" pitchFamily="34" charset="-120"/>
              </a:rPr>
              <a:t>Kostenvoranschlag des Totalunternehmers</a:t>
            </a:r>
            <a:endParaRPr lang="en-US" sz="1700" dirty="0"/>
          </a:p>
        </p:txBody>
      </p:sp>
      <p:sp>
        <p:nvSpPr>
          <p:cNvPr id="22" name="Text 17"/>
          <p:cNvSpPr txBox="1"/>
          <p:nvPr/>
        </p:nvSpPr>
        <p:spPr>
          <a:xfrm>
            <a:off x="8347253" y="3291840"/>
            <a:ext cx="3039770" cy="1417320"/>
          </a:xfrm>
          <a:prstGeom prst="rect">
            <a:avLst/>
          </a:prstGeom>
          <a:noFill/>
          <a:ln/>
        </p:spPr>
        <p:txBody>
          <a:bodyPr wrap="square" lIns="0" tIns="0" rIns="0" bIns="0" rtlCol="0" anchor="t"/>
          <a:lstStyle/>
          <a:p>
            <a:pPr indent="0" marL="0">
              <a:buNone/>
            </a:pPr>
            <a:r>
              <a:rPr lang="en-US" sz="1050" dirty="0">
                <a:solidFill>
                  <a:srgbClr val="68705F"/>
                </a:solidFill>
                <a:latin typeface="Arial" pitchFamily="34" charset="0"/>
                <a:ea typeface="Arial" pitchFamily="34" charset="-122"/>
                <a:cs typeface="Arial" pitchFamily="34" charset="-120"/>
              </a:rPr>
              <a:t>CHF 30,4 Mio Erstellungskosten, kalkuliert von Methabau TU AG auf dem BIM-Modell, Preisstand Juni 2026. Die Baukosten sind damit nicht geschätzt, sondern vom Ausführenden kalkuliert.</a:t>
            </a:r>
            <a:endParaRPr lang="en-US" sz="1050" dirty="0"/>
          </a:p>
        </p:txBody>
      </p:sp>
      <p:sp>
        <p:nvSpPr>
          <p:cNvPr id="23" name="Shape 18"/>
          <p:cNvSpPr/>
          <p:nvPr/>
        </p:nvSpPr>
        <p:spPr>
          <a:xfrm>
            <a:off x="576072" y="4983480"/>
            <a:ext cx="11039551" cy="868680"/>
          </a:xfrm>
          <a:prstGeom prst="roundRect">
            <a:avLst>
              <a:gd name="adj" fmla="val 9474"/>
            </a:avLst>
          </a:prstGeom>
          <a:solidFill>
            <a:srgbClr val="ECEEDD"/>
          </a:solidFill>
          <a:ln w="12700">
            <a:solidFill>
              <a:srgbClr val="ECEEDD"/>
            </a:solidFill>
            <a:prstDash val="solid"/>
          </a:ln>
        </p:spPr>
      </p:sp>
      <p:sp>
        <p:nvSpPr>
          <p:cNvPr id="24" name="Text 19"/>
          <p:cNvSpPr txBox="1"/>
          <p:nvPr/>
        </p:nvSpPr>
        <p:spPr>
          <a:xfrm>
            <a:off x="740664" y="5056632"/>
            <a:ext cx="10710367" cy="722376"/>
          </a:xfrm>
          <a:prstGeom prst="rect">
            <a:avLst/>
          </a:prstGeom>
          <a:noFill/>
          <a:ln/>
        </p:spPr>
        <p:txBody>
          <a:bodyPr wrap="square" lIns="0" tIns="0" rIns="0" bIns="0" rtlCol="0" anchor="ctr"/>
          <a:lstStyle/>
          <a:p>
            <a:pPr indent="0" marL="0">
              <a:buNone/>
            </a:pPr>
            <a:r>
              <a:rPr lang="en-US" sz="1050" dirty="0">
                <a:solidFill>
                  <a:srgbClr val="1F261A"/>
                </a:solidFill>
                <a:latin typeface="Arial" pitchFamily="34" charset="0"/>
                <a:ea typeface="Arial" pitchFamily="34" charset="-122"/>
                <a:cs typeface="Arial" pitchFamily="34" charset="-120"/>
              </a:rPr>
              <a:t>Was wir selbst offenlegen: Die Anlagekosten von CHF 903/m² liegen über den Referenzwerten für reines Bauland. Der Mehrwert liegt im bewilligten Projekt, nicht im Boden. Deshalb ist die Verkehrswertschätzung des bewilligten Landes beauftragt — und die Ertragswertrechnung der 1. Etappe folgt auf Folie 15.</a:t>
            </a:r>
            <a:endParaRPr lang="en-US" sz="1050" dirty="0"/>
          </a:p>
        </p:txBody>
      </p:sp>
      <p:sp>
        <p:nvSpPr>
          <p:cNvPr id="25" name="Text 20"/>
          <p:cNvSpPr txBox="1"/>
          <p:nvPr/>
        </p:nvSpPr>
        <p:spPr>
          <a:xfrm>
            <a:off x="576072" y="6473952"/>
            <a:ext cx="3108960" cy="219456"/>
          </a:xfrm>
          <a:prstGeom prst="rect">
            <a:avLst/>
          </a:prstGeom>
          <a:noFill/>
          <a:ln/>
        </p:spPr>
        <p:txBody>
          <a:bodyPr wrap="square" lIns="0" tIns="0" rIns="0" bIns="0" rtlCol="0" anchor="ctr"/>
          <a:lstStyle/>
          <a:p>
            <a:pPr indent="0" marL="0">
              <a:buNone/>
            </a:pPr>
            <a:r>
              <a:rPr lang="en-US" sz="800" b="1" spc="300" kern="0" dirty="0">
                <a:solidFill>
                  <a:srgbClr val="8B9182"/>
                </a:solidFill>
                <a:latin typeface="Arial" pitchFamily="34" charset="0"/>
                <a:ea typeface="Arial" pitchFamily="34" charset="-122"/>
                <a:cs typeface="Arial" pitchFamily="34" charset="-120"/>
              </a:rPr>
              <a:t>URBANSTREET</a:t>
            </a:r>
            <a:endParaRPr lang="en-US" sz="800" dirty="0"/>
          </a:p>
        </p:txBody>
      </p:sp>
      <p:sp>
        <p:nvSpPr>
          <p:cNvPr id="26" name="Text 21"/>
          <p:cNvSpPr txBox="1"/>
          <p:nvPr/>
        </p:nvSpPr>
        <p:spPr>
          <a:xfrm>
            <a:off x="2926080" y="6473952"/>
            <a:ext cx="6400800" cy="219456"/>
          </a:xfrm>
          <a:prstGeom prst="rect">
            <a:avLst/>
          </a:prstGeom>
          <a:noFill/>
          <a:ln/>
        </p:spPr>
        <p:txBody>
          <a:bodyPr wrap="square" lIns="0" tIns="0" rIns="0" bIns="0" rtlCol="0" anchor="ctr"/>
          <a:lstStyle/>
          <a:p>
            <a:pPr algn="ctr" indent="0" marL="0">
              <a:buNone/>
            </a:pPr>
            <a:r>
              <a:rPr lang="en-US" sz="800" dirty="0">
                <a:solidFill>
                  <a:srgbClr val="8B9182"/>
                </a:solidFill>
                <a:latin typeface="Arial" pitchFamily="34" charset="0"/>
                <a:ea typeface="Arial" pitchFamily="34" charset="-122"/>
                <a:cs typeface="Arial" pitchFamily="34" charset="-120"/>
              </a:rPr>
              <a:t>Tetris AG · Campus Elgg · Finanzierungsdossier September 2026</a:t>
            </a:r>
            <a:endParaRPr lang="en-US" sz="800" dirty="0"/>
          </a:p>
        </p:txBody>
      </p:sp>
      <p:sp>
        <p:nvSpPr>
          <p:cNvPr id="27" name="Text 22"/>
          <p:cNvSpPr txBox="1"/>
          <p:nvPr/>
        </p:nvSpPr>
        <p:spPr>
          <a:xfrm>
            <a:off x="11066983" y="6473952"/>
            <a:ext cx="548640" cy="219456"/>
          </a:xfrm>
          <a:prstGeom prst="rect">
            <a:avLst/>
          </a:prstGeom>
          <a:noFill/>
          <a:ln/>
        </p:spPr>
        <p:txBody>
          <a:bodyPr wrap="square" lIns="0" tIns="0" rIns="0" bIns="0" rtlCol="0" anchor="ctr"/>
          <a:lstStyle/>
          <a:p>
            <a:pPr algn="r" indent="0" marL="0">
              <a:buNone/>
            </a:pPr>
            <a:r>
              <a:rPr lang="en-US" sz="900" dirty="0">
                <a:solidFill>
                  <a:srgbClr val="8B9182"/>
                </a:solidFill>
                <a:latin typeface="Arial" pitchFamily="34" charset="0"/>
                <a:ea typeface="Arial" pitchFamily="34" charset="-122"/>
                <a:cs typeface="Arial"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Campus Elgg — Finanzierungsdossier</dc:title>
  <dc:subject>PptxGenJS Presentation</dc:subject>
  <dc:creator>Tetris AG / Urbanstreet</dc:creator>
  <cp:lastModifiedBy>Tetris AG / Urbanstreet</cp:lastModifiedBy>
  <cp:revision>1</cp:revision>
  <dcterms:created xsi:type="dcterms:W3CDTF">2026-09-04T07:04:55Z</dcterms:created>
  <dcterms:modified xsi:type="dcterms:W3CDTF">2026-09-04T07:04:55Z</dcterms:modified>
</cp:coreProperties>
</file>